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2" r:id="rId2"/>
  </p:sldMasterIdLst>
  <p:notesMasterIdLst>
    <p:notesMasterId r:id="rId131"/>
  </p:notesMasterIdLst>
  <p:sldIdLst>
    <p:sldId id="256" r:id="rId3"/>
    <p:sldId id="257" r:id="rId4"/>
    <p:sldId id="264" r:id="rId5"/>
    <p:sldId id="258" r:id="rId6"/>
    <p:sldId id="358" r:id="rId7"/>
    <p:sldId id="359" r:id="rId8"/>
    <p:sldId id="259" r:id="rId9"/>
    <p:sldId id="260" r:id="rId10"/>
    <p:sldId id="261" r:id="rId11"/>
    <p:sldId id="262" r:id="rId12"/>
    <p:sldId id="265" r:id="rId13"/>
    <p:sldId id="268" r:id="rId14"/>
    <p:sldId id="360" r:id="rId15"/>
    <p:sldId id="361" r:id="rId16"/>
    <p:sldId id="363" r:id="rId17"/>
    <p:sldId id="362" r:id="rId18"/>
    <p:sldId id="364" r:id="rId19"/>
    <p:sldId id="377" r:id="rId20"/>
    <p:sldId id="267" r:id="rId21"/>
    <p:sldId id="378" r:id="rId22"/>
    <p:sldId id="269" r:id="rId23"/>
    <p:sldId id="270" r:id="rId24"/>
    <p:sldId id="271" r:id="rId25"/>
    <p:sldId id="272" r:id="rId26"/>
    <p:sldId id="273" r:id="rId27"/>
    <p:sldId id="274" r:id="rId28"/>
    <p:sldId id="275" r:id="rId29"/>
    <p:sldId id="277" r:id="rId30"/>
    <p:sldId id="276" r:id="rId31"/>
    <p:sldId id="376" r:id="rId32"/>
    <p:sldId id="278" r:id="rId33"/>
    <p:sldId id="375" r:id="rId34"/>
    <p:sldId id="279" r:id="rId35"/>
    <p:sldId id="297" r:id="rId36"/>
    <p:sldId id="280" r:id="rId37"/>
    <p:sldId id="281" r:id="rId38"/>
    <p:sldId id="282" r:id="rId39"/>
    <p:sldId id="290" r:id="rId40"/>
    <p:sldId id="283" r:id="rId41"/>
    <p:sldId id="284" r:id="rId42"/>
    <p:sldId id="285" r:id="rId43"/>
    <p:sldId id="286" r:id="rId44"/>
    <p:sldId id="287" r:id="rId45"/>
    <p:sldId id="288" r:id="rId46"/>
    <p:sldId id="289" r:id="rId47"/>
    <p:sldId id="294" r:id="rId48"/>
    <p:sldId id="295" r:id="rId49"/>
    <p:sldId id="296" r:id="rId50"/>
    <p:sldId id="291" r:id="rId51"/>
    <p:sldId id="292" r:id="rId52"/>
    <p:sldId id="293" r:id="rId53"/>
    <p:sldId id="374" r:id="rId54"/>
    <p:sldId id="298" r:id="rId55"/>
    <p:sldId id="299" r:id="rId56"/>
    <p:sldId id="309" r:id="rId57"/>
    <p:sldId id="310" r:id="rId58"/>
    <p:sldId id="300" r:id="rId59"/>
    <p:sldId id="301" r:id="rId60"/>
    <p:sldId id="302" r:id="rId61"/>
    <p:sldId id="303" r:id="rId62"/>
    <p:sldId id="304" r:id="rId63"/>
    <p:sldId id="305" r:id="rId64"/>
    <p:sldId id="306" r:id="rId65"/>
    <p:sldId id="307" r:id="rId66"/>
    <p:sldId id="308" r:id="rId67"/>
    <p:sldId id="311" r:id="rId68"/>
    <p:sldId id="312" r:id="rId69"/>
    <p:sldId id="379" r:id="rId70"/>
    <p:sldId id="313" r:id="rId71"/>
    <p:sldId id="315" r:id="rId72"/>
    <p:sldId id="314" r:id="rId73"/>
    <p:sldId id="329" r:id="rId74"/>
    <p:sldId id="316" r:id="rId75"/>
    <p:sldId id="317" r:id="rId76"/>
    <p:sldId id="318" r:id="rId77"/>
    <p:sldId id="320" r:id="rId78"/>
    <p:sldId id="343" r:id="rId79"/>
    <p:sldId id="345" r:id="rId80"/>
    <p:sldId id="321" r:id="rId81"/>
    <p:sldId id="322" r:id="rId82"/>
    <p:sldId id="323" r:id="rId83"/>
    <p:sldId id="324" r:id="rId84"/>
    <p:sldId id="325" r:id="rId85"/>
    <p:sldId id="326" r:id="rId86"/>
    <p:sldId id="327" r:id="rId87"/>
    <p:sldId id="328" r:id="rId88"/>
    <p:sldId id="341" r:id="rId89"/>
    <p:sldId id="342" r:id="rId90"/>
    <p:sldId id="331" r:id="rId91"/>
    <p:sldId id="332" r:id="rId92"/>
    <p:sldId id="333" r:id="rId93"/>
    <p:sldId id="334" r:id="rId94"/>
    <p:sldId id="335" r:id="rId95"/>
    <p:sldId id="336" r:id="rId96"/>
    <p:sldId id="337" r:id="rId97"/>
    <p:sldId id="338" r:id="rId98"/>
    <p:sldId id="339" r:id="rId99"/>
    <p:sldId id="340" r:id="rId100"/>
    <p:sldId id="346" r:id="rId101"/>
    <p:sldId id="347" r:id="rId102"/>
    <p:sldId id="348" r:id="rId103"/>
    <p:sldId id="349" r:id="rId104"/>
    <p:sldId id="370" r:id="rId105"/>
    <p:sldId id="350" r:id="rId106"/>
    <p:sldId id="381" r:id="rId107"/>
    <p:sldId id="382" r:id="rId108"/>
    <p:sldId id="383" r:id="rId109"/>
    <p:sldId id="384" r:id="rId110"/>
    <p:sldId id="385" r:id="rId111"/>
    <p:sldId id="386" r:id="rId112"/>
    <p:sldId id="387" r:id="rId113"/>
    <p:sldId id="388" r:id="rId114"/>
    <p:sldId id="351" r:id="rId115"/>
    <p:sldId id="352" r:id="rId116"/>
    <p:sldId id="353" r:id="rId117"/>
    <p:sldId id="354" r:id="rId118"/>
    <p:sldId id="355" r:id="rId119"/>
    <p:sldId id="392" r:id="rId120"/>
    <p:sldId id="366" r:id="rId121"/>
    <p:sldId id="369" r:id="rId122"/>
    <p:sldId id="367" r:id="rId123"/>
    <p:sldId id="380" r:id="rId124"/>
    <p:sldId id="390" r:id="rId125"/>
    <p:sldId id="395" r:id="rId126"/>
    <p:sldId id="394" r:id="rId127"/>
    <p:sldId id="389" r:id="rId128"/>
    <p:sldId id="391" r:id="rId129"/>
    <p:sldId id="393" r:id="rId13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DDDDDD"/>
    <a:srgbClr val="3366FF"/>
    <a:srgbClr val="0000FF"/>
    <a:srgbClr val="FF66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0" autoAdjust="0"/>
    <p:restoredTop sz="94660" autoAdjust="0"/>
  </p:normalViewPr>
  <p:slideViewPr>
    <p:cSldViewPr>
      <p:cViewPr varScale="1">
        <p:scale>
          <a:sx n="77" d="100"/>
          <a:sy n="77" d="100"/>
        </p:scale>
        <p:origin x="-732" y="-228"/>
      </p:cViewPr>
      <p:guideLst>
        <p:guide orient="horz" pos="2160"/>
        <p:guide pos="2880"/>
      </p:guideLst>
    </p:cSldViewPr>
  </p:slideViewPr>
  <p:outlineViewPr>
    <p:cViewPr>
      <p:scale>
        <a:sx n="33" d="100"/>
        <a:sy n="33" d="100"/>
      </p:scale>
      <p:origin x="0" y="278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4BEDC-0B29-47CC-98FE-3749AEF5B5A0}" type="datetimeFigureOut">
              <a:rPr kumimoji="1" lang="ja-JP" altLang="en-US" smtClean="0"/>
              <a:t>2019/11/25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E9C5A-CBDE-42B7-90EF-49A88F27D4F3}" type="slidenum">
              <a:rPr kumimoji="1" lang="ja-JP" altLang="en-US" smtClean="0"/>
              <a:t>‹#›</a:t>
            </a:fld>
            <a:endParaRPr kumimoji="1" lang="ja-JP" altLang="en-US"/>
          </a:p>
        </p:txBody>
      </p:sp>
    </p:spTree>
    <p:extLst>
      <p:ext uri="{BB962C8B-B14F-4D97-AF65-F5344CB8AC3E}">
        <p14:creationId xmlns:p14="http://schemas.microsoft.com/office/powerpoint/2010/main" val="3059865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r>
              <a:rPr lang="en-US" altLang="ja-JP" smtClean="0">
                <a:ea typeface="ＭＳ Ｐ明朝" charset="-128"/>
              </a:rPr>
              <a:t>You may  wonder where Chiba Zoological Park is.</a:t>
            </a:r>
            <a:br>
              <a:rPr lang="en-US" altLang="ja-JP" smtClean="0">
                <a:ea typeface="ＭＳ Ｐ明朝" charset="-128"/>
              </a:rPr>
            </a:br>
            <a:r>
              <a:rPr lang="en-US" altLang="ja-JP" smtClean="0">
                <a:ea typeface="ＭＳ Ｐ明朝" charset="-128"/>
              </a:rPr>
              <a:t>This is Japan, and this is Taiwan, and… this is…Singapore!</a:t>
            </a:r>
          </a:p>
          <a:p>
            <a:r>
              <a:rPr lang="en-US" altLang="ja-JP" smtClean="0">
                <a:ea typeface="ＭＳ Ｐ明朝" charset="-128"/>
              </a:rPr>
              <a:t>Now Tokyo is here, located in a center of Japan.</a:t>
            </a:r>
          </a:p>
          <a:p>
            <a:r>
              <a:rPr lang="en-US" altLang="ja-JP" smtClean="0">
                <a:ea typeface="ＭＳ Ｐ明朝" charset="-128"/>
              </a:rPr>
              <a:t>And Chiba City is here, located in the east side of Tokyo.</a:t>
            </a:r>
          </a:p>
          <a:p>
            <a:endParaRPr lang="en-US" altLang="ja-JP" smtClean="0">
              <a:ea typeface="ＭＳ Ｐ明朝" charset="-128"/>
            </a:endParaRPr>
          </a:p>
          <a:p>
            <a:r>
              <a:rPr lang="en-US" altLang="ja-JP" smtClean="0">
                <a:ea typeface="ＭＳ Ｐ明朝" charset="-128"/>
              </a:rPr>
              <a:t>Before starting my today’s topic, I would like to say “thank you” for your concern and your warm words of encouragement</a:t>
            </a:r>
          </a:p>
          <a:p>
            <a:r>
              <a:rPr lang="en-US" altLang="ja-JP" smtClean="0">
                <a:ea typeface="ＭＳ Ｐ明朝" charset="-128"/>
              </a:rPr>
              <a:t>when the great earthquake and Tsunami attacked Japan last year.</a:t>
            </a:r>
          </a:p>
          <a:p>
            <a:r>
              <a:rPr lang="en-US" altLang="ja-JP" smtClean="0">
                <a:ea typeface="ＭＳ Ｐ明朝" charset="-128"/>
              </a:rPr>
              <a:t>The earthquake and Tsunami did extensive damage to the coast of north- eastern part of Japan, but fortunately there is not so serious effect around our place. </a:t>
            </a:r>
          </a:p>
          <a:p>
            <a:r>
              <a:rPr lang="en-US" altLang="ja-JP" smtClean="0">
                <a:ea typeface="ＭＳ Ｐ明朝" charset="-128"/>
              </a:rPr>
              <a:t>I am still alive, so...</a:t>
            </a:r>
          </a:p>
          <a:p>
            <a:r>
              <a:rPr lang="en-US" altLang="ja-JP" smtClean="0">
                <a:ea typeface="ＭＳ Ｐ明朝" charset="-128"/>
              </a:rPr>
              <a:t>I am very honored to be able to stand here and am very glad to meet you all again.</a:t>
            </a:r>
          </a:p>
          <a:p>
            <a:endParaRPr lang="en-US" altLang="ja-JP" smtClean="0">
              <a:ea typeface="ＭＳ Ｐ明朝" charset="-128"/>
            </a:endParaRPr>
          </a:p>
          <a:p>
            <a:r>
              <a:rPr lang="en-US" altLang="ja-JP" smtClean="0">
                <a:ea typeface="ＭＳ Ｐ明朝" charset="-128"/>
              </a:rPr>
              <a:t>Now take a look at this area (</a:t>
            </a:r>
            <a:r>
              <a:rPr lang="ja-JP" altLang="en-US" smtClean="0">
                <a:ea typeface="ＭＳ Ｐ明朝" charset="-128"/>
              </a:rPr>
              <a:t>押）</a:t>
            </a:r>
            <a:r>
              <a:rPr lang="en-US" altLang="ja-JP" smtClean="0">
                <a:ea typeface="ＭＳ Ｐ明朝" charset="-128"/>
              </a:rPr>
              <a:t>more closely.</a:t>
            </a:r>
          </a:p>
          <a:p>
            <a:endParaRPr lang="en-US" altLang="ja-JP" smtClean="0">
              <a:ea typeface="ＭＳ Ｐ明朝" charset="-128"/>
            </a:endParaRPr>
          </a:p>
          <a:p>
            <a:endParaRPr lang="en-US" altLang="ja-JP" smtClean="0">
              <a:ea typeface="ＭＳ Ｐ明朝" charset="-128"/>
            </a:endParaRPr>
          </a:p>
        </p:txBody>
      </p:sp>
      <p:sp>
        <p:nvSpPr>
          <p:cNvPr id="41988" name="スライド番号プレースホルダー 3"/>
          <p:cNvSpPr>
            <a:spLocks noGrp="1"/>
          </p:cNvSpPr>
          <p:nvPr>
            <p:ph type="sldNum" sz="quarter" idx="5"/>
          </p:nvPr>
        </p:nvSpPr>
        <p:spPr>
          <a:noFill/>
        </p:spPr>
        <p:txBody>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fld id="{40720277-C02F-45E4-8266-BEA4506E9276}" type="slidenum">
              <a:rPr lang="en-US" altLang="ja-JP">
                <a:solidFill>
                  <a:prstClr val="black"/>
                </a:solidFill>
                <a:latin typeface="Arial" charset="0"/>
              </a:rPr>
              <a:pPr eaLnBrk="1" hangingPunct="1"/>
              <a:t>5</a:t>
            </a:fld>
            <a:endParaRPr lang="en-US" altLang="ja-JP">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a:ln/>
        </p:spPr>
      </p:sp>
      <p:sp>
        <p:nvSpPr>
          <p:cNvPr id="43011" name="ノート プレースホルダー 2"/>
          <p:cNvSpPr>
            <a:spLocks noGrp="1"/>
          </p:cNvSpPr>
          <p:nvPr>
            <p:ph type="body" idx="1"/>
          </p:nvPr>
        </p:nvSpPr>
        <p:spPr>
          <a:noFill/>
        </p:spPr>
        <p:txBody>
          <a:bodyPr/>
          <a:lstStyle/>
          <a:p>
            <a:r>
              <a:rPr lang="en-US" altLang="ja-JP" smtClean="0">
                <a:ea typeface="ＭＳ Ｐ明朝" charset="-128"/>
              </a:rPr>
              <a:t>This is the Tokyo metropolitan area… Tokyo is here, and Chiba City is here.</a:t>
            </a:r>
          </a:p>
          <a:p>
            <a:r>
              <a:rPr lang="en-US" altLang="ja-JP" smtClean="0">
                <a:ea typeface="ＭＳ Ｐ明朝" charset="-128"/>
              </a:rPr>
              <a:t>It takes about 45minutes from the center of Tokyo to Chiba City by train.</a:t>
            </a:r>
          </a:p>
          <a:p>
            <a:r>
              <a:rPr lang="en-US" altLang="ja-JP" smtClean="0">
                <a:ea typeface="ＭＳ Ｐ明朝" charset="-128"/>
              </a:rPr>
              <a:t>Chiba City is the capital city of Chiba Prefecture.</a:t>
            </a:r>
          </a:p>
          <a:p>
            <a:r>
              <a:rPr lang="en-US" altLang="ja-JP" smtClean="0">
                <a:ea typeface="ＭＳ Ｐ明朝" charset="-128"/>
              </a:rPr>
              <a:t>Chiba Prefecture looks like a triangle, so… this is the Chiba Zoo logo… you can see a Gorilla’s face and… this triangle symbolizes Chiba Prefecture.</a:t>
            </a:r>
          </a:p>
          <a:p>
            <a:r>
              <a:rPr lang="en-US" altLang="ja-JP" smtClean="0">
                <a:ea typeface="ＭＳ Ｐ明朝" charset="-128"/>
              </a:rPr>
              <a:t>And the eye stands for Chiba City.</a:t>
            </a:r>
          </a:p>
          <a:p>
            <a:endParaRPr lang="en-US" altLang="ja-JP" smtClean="0">
              <a:ea typeface="ＭＳ Ｐ明朝" charset="-128"/>
            </a:endParaRPr>
          </a:p>
          <a:p>
            <a:endParaRPr lang="ja-JP" altLang="en-US" smtClean="0">
              <a:ea typeface="ＭＳ Ｐ明朝" charset="-128"/>
            </a:endParaRPr>
          </a:p>
        </p:txBody>
      </p:sp>
      <p:sp>
        <p:nvSpPr>
          <p:cNvPr id="43012" name="スライド番号プレースホルダー 3"/>
          <p:cNvSpPr>
            <a:spLocks noGrp="1"/>
          </p:cNvSpPr>
          <p:nvPr>
            <p:ph type="sldNum" sz="quarter" idx="5"/>
          </p:nvPr>
        </p:nvSpPr>
        <p:spPr>
          <a:noFill/>
        </p:spPr>
        <p:txBody>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fld id="{6E42BFA0-B05D-446F-94FB-526C4E6A8D07}" type="slidenum">
              <a:rPr lang="en-US" altLang="ja-JP">
                <a:solidFill>
                  <a:prstClr val="black"/>
                </a:solidFill>
                <a:latin typeface="Arial" charset="0"/>
              </a:rPr>
              <a:pPr eaLnBrk="1" hangingPunct="1"/>
              <a:t>6</a:t>
            </a:fld>
            <a:endParaRPr lang="en-US" altLang="ja-JP">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 whole map of Chiba Zoo. Chiba Zoo</a:t>
            </a:r>
            <a:r>
              <a:rPr kumimoji="1" lang="en-US" altLang="ja-JP" baseline="0" dirty="0" smtClean="0"/>
              <a:t> is opened in 1985.</a:t>
            </a:r>
            <a:endParaRPr kumimoji="1" lang="en-US" altLang="ja-JP" dirty="0" smtClean="0"/>
          </a:p>
          <a:p>
            <a:r>
              <a:rPr kumimoji="1" lang="en-US" altLang="ja-JP" dirty="0" smtClean="0"/>
              <a:t>Chiba Zoo is a member of WAZA</a:t>
            </a:r>
            <a:r>
              <a:rPr kumimoji="1" lang="en-US" altLang="ja-JP" baseline="0" dirty="0" smtClean="0"/>
              <a:t> and JAZA – Japanese Association of Zoos and Aquariums -.</a:t>
            </a:r>
          </a:p>
          <a:p>
            <a:r>
              <a:rPr kumimoji="1" lang="en-US" altLang="ja-JP" baseline="0" dirty="0" smtClean="0"/>
              <a:t>And I am a member of IZE!</a:t>
            </a:r>
            <a:endParaRPr kumimoji="1" lang="en-US" altLang="ja-JP" dirty="0" smtClean="0"/>
          </a:p>
          <a:p>
            <a:r>
              <a:rPr kumimoji="1" lang="en-US" altLang="ja-JP" dirty="0" smtClean="0"/>
              <a:t>Chiba Zoo consists</a:t>
            </a:r>
            <a:r>
              <a:rPr kumimoji="1" lang="en-US" altLang="ja-JP" baseline="0" dirty="0" smtClean="0"/>
              <a:t> of 7 zones.</a:t>
            </a:r>
          </a:p>
          <a:p>
            <a:r>
              <a:rPr kumimoji="1" lang="en-US" altLang="ja-JP" baseline="0" dirty="0" smtClean="0"/>
              <a:t>These are Monkey Zone, Animal Science Hall, Children’s Zoo, Ancestors of Domestic Animals Zone, Small Animals Zone, Steppe/Savanna Zone, and Avian &amp; Aquatic Animals Zone.</a:t>
            </a:r>
          </a:p>
          <a:p>
            <a:r>
              <a:rPr kumimoji="1" lang="en-US" altLang="ja-JP" dirty="0" smtClean="0"/>
              <a:t>Its total area is 33 hectares. (82 acres). </a:t>
            </a:r>
            <a:endParaRPr kumimoji="1" lang="ja-JP" altLang="en-US" dirty="0"/>
          </a:p>
        </p:txBody>
      </p:sp>
      <p:sp>
        <p:nvSpPr>
          <p:cNvPr id="4" name="スライド番号プレースホルダー 3"/>
          <p:cNvSpPr>
            <a:spLocks noGrp="1"/>
          </p:cNvSpPr>
          <p:nvPr>
            <p:ph type="sldNum" sz="quarter" idx="10"/>
          </p:nvPr>
        </p:nvSpPr>
        <p:spPr/>
        <p:txBody>
          <a:bodyPr/>
          <a:lstStyle/>
          <a:p>
            <a:fld id="{DF28CC61-36E0-43D7-ABA9-0506EA6B86F1}" type="slidenum">
              <a:rPr kumimoji="1" lang="ja-JP" altLang="en-US" smtClean="0"/>
              <a:t>7</a:t>
            </a:fld>
            <a:endParaRPr kumimoji="1" lang="ja-JP" altLang="en-US"/>
          </a:p>
        </p:txBody>
      </p:sp>
    </p:spTree>
    <p:extLst>
      <p:ext uri="{BB962C8B-B14F-4D97-AF65-F5344CB8AC3E}">
        <p14:creationId xmlns:p14="http://schemas.microsoft.com/office/powerpoint/2010/main" val="389400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AZEC can be a platform to accomplish to</a:t>
            </a:r>
            <a:r>
              <a:rPr kumimoji="1" lang="en-US" altLang="ja-JP" baseline="0" dirty="0" smtClean="0"/>
              <a:t> </a:t>
            </a:r>
            <a:r>
              <a:rPr kumimoji="1" lang="en-US" altLang="ja-JP" dirty="0" smtClean="0"/>
              <a:t>play this important role for the accomplishment of the </a:t>
            </a:r>
            <a:r>
              <a:rPr kumimoji="1" lang="en-US" altLang="ja-JP" dirty="0" err="1" smtClean="0"/>
              <a:t>aboves</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A0DFF0AE-93F6-403D-B63C-DF6EFC095219}" type="slidenum">
              <a:rPr kumimoji="1" lang="ja-JP" altLang="en-US" smtClean="0"/>
              <a:t>124</a:t>
            </a:fld>
            <a:endParaRPr kumimoji="1" lang="ja-JP" altLang="en-US"/>
          </a:p>
        </p:txBody>
      </p:sp>
    </p:spTree>
    <p:extLst>
      <p:ext uri="{BB962C8B-B14F-4D97-AF65-F5344CB8AC3E}">
        <p14:creationId xmlns:p14="http://schemas.microsoft.com/office/powerpoint/2010/main" val="132332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6740525" cy="6562725"/>
            <a:chOff x="0" y="-1"/>
            <a:chExt cx="4246" cy="4134"/>
          </a:xfrm>
        </p:grpSpPr>
        <p:sp>
          <p:nvSpPr>
            <p:cNvPr id="5" name="Freeform 3"/>
            <p:cNvSpPr>
              <a:spLocks/>
            </p:cNvSpPr>
            <p:nvPr/>
          </p:nvSpPr>
          <p:spPr bwMode="ltGray">
            <a:xfrm>
              <a:off x="2991" y="453"/>
              <a:ext cx="783" cy="707"/>
            </a:xfrm>
            <a:custGeom>
              <a:avLst/>
              <a:gdLst>
                <a:gd name="T0" fmla="*/ 295 w 783"/>
                <a:gd name="T1" fmla="*/ 64 h 707"/>
                <a:gd name="T2" fmla="*/ 391 w 783"/>
                <a:gd name="T3" fmla="*/ 164 h 707"/>
                <a:gd name="T4" fmla="*/ 475 w 783"/>
                <a:gd name="T5" fmla="*/ 216 h 707"/>
                <a:gd name="T6" fmla="*/ 523 w 783"/>
                <a:gd name="T7" fmla="*/ 224 h 707"/>
                <a:gd name="T8" fmla="*/ 583 w 783"/>
                <a:gd name="T9" fmla="*/ 240 h 707"/>
                <a:gd name="T10" fmla="*/ 659 w 783"/>
                <a:gd name="T11" fmla="*/ 168 h 707"/>
                <a:gd name="T12" fmla="*/ 663 w 783"/>
                <a:gd name="T13" fmla="*/ 292 h 707"/>
                <a:gd name="T14" fmla="*/ 679 w 783"/>
                <a:gd name="T15" fmla="*/ 332 h 707"/>
                <a:gd name="T16" fmla="*/ 755 w 783"/>
                <a:gd name="T17" fmla="*/ 316 h 707"/>
                <a:gd name="T18" fmla="*/ 783 w 783"/>
                <a:gd name="T19" fmla="*/ 264 h 707"/>
                <a:gd name="T20" fmla="*/ 751 w 783"/>
                <a:gd name="T21" fmla="*/ 320 h 707"/>
                <a:gd name="T22" fmla="*/ 695 w 783"/>
                <a:gd name="T23" fmla="*/ 364 h 707"/>
                <a:gd name="T24" fmla="*/ 643 w 783"/>
                <a:gd name="T25" fmla="*/ 388 h 707"/>
                <a:gd name="T26" fmla="*/ 579 w 783"/>
                <a:gd name="T27" fmla="*/ 408 h 707"/>
                <a:gd name="T28" fmla="*/ 495 w 783"/>
                <a:gd name="T29" fmla="*/ 448 h 707"/>
                <a:gd name="T30" fmla="*/ 439 w 783"/>
                <a:gd name="T31" fmla="*/ 520 h 707"/>
                <a:gd name="T32" fmla="*/ 439 w 783"/>
                <a:gd name="T33" fmla="*/ 592 h 707"/>
                <a:gd name="T34" fmla="*/ 371 w 783"/>
                <a:gd name="T35" fmla="*/ 564 h 707"/>
                <a:gd name="T36" fmla="*/ 291 w 783"/>
                <a:gd name="T37" fmla="*/ 516 h 707"/>
                <a:gd name="T38" fmla="*/ 213 w 783"/>
                <a:gd name="T39" fmla="*/ 503 h 707"/>
                <a:gd name="T40" fmla="*/ 147 w 783"/>
                <a:gd name="T41" fmla="*/ 551 h 707"/>
                <a:gd name="T42" fmla="*/ 108 w 783"/>
                <a:gd name="T43" fmla="*/ 506 h 707"/>
                <a:gd name="T44" fmla="*/ 66 w 783"/>
                <a:gd name="T45" fmla="*/ 554 h 707"/>
                <a:gd name="T46" fmla="*/ 117 w 783"/>
                <a:gd name="T47" fmla="*/ 578 h 707"/>
                <a:gd name="T48" fmla="*/ 162 w 783"/>
                <a:gd name="T49" fmla="*/ 617 h 707"/>
                <a:gd name="T50" fmla="*/ 162 w 783"/>
                <a:gd name="T51" fmla="*/ 650 h 707"/>
                <a:gd name="T52" fmla="*/ 114 w 783"/>
                <a:gd name="T53" fmla="*/ 632 h 707"/>
                <a:gd name="T54" fmla="*/ 90 w 783"/>
                <a:gd name="T55" fmla="*/ 683 h 707"/>
                <a:gd name="T56" fmla="*/ 42 w 783"/>
                <a:gd name="T57" fmla="*/ 707 h 707"/>
                <a:gd name="T58" fmla="*/ 27 w 783"/>
                <a:gd name="T59" fmla="*/ 665 h 707"/>
                <a:gd name="T60" fmla="*/ 45 w 783"/>
                <a:gd name="T61" fmla="*/ 608 h 707"/>
                <a:gd name="T62" fmla="*/ 0 w 783"/>
                <a:gd name="T63" fmla="*/ 557 h 707"/>
                <a:gd name="T64" fmla="*/ 6 w 783"/>
                <a:gd name="T65" fmla="*/ 509 h 707"/>
                <a:gd name="T66" fmla="*/ 39 w 783"/>
                <a:gd name="T67" fmla="*/ 473 h 707"/>
                <a:gd name="T68" fmla="*/ 81 w 783"/>
                <a:gd name="T69" fmla="*/ 437 h 707"/>
                <a:gd name="T70" fmla="*/ 72 w 783"/>
                <a:gd name="T71" fmla="*/ 371 h 707"/>
                <a:gd name="T72" fmla="*/ 123 w 783"/>
                <a:gd name="T73" fmla="*/ 398 h 707"/>
                <a:gd name="T74" fmla="*/ 156 w 783"/>
                <a:gd name="T75" fmla="*/ 401 h 707"/>
                <a:gd name="T76" fmla="*/ 183 w 783"/>
                <a:gd name="T77" fmla="*/ 356 h 707"/>
                <a:gd name="T78" fmla="*/ 189 w 783"/>
                <a:gd name="T79" fmla="*/ 290 h 707"/>
                <a:gd name="T80" fmla="*/ 210 w 783"/>
                <a:gd name="T81" fmla="*/ 215 h 707"/>
                <a:gd name="T82" fmla="*/ 225 w 783"/>
                <a:gd name="T83" fmla="*/ 152 h 707"/>
                <a:gd name="T84" fmla="*/ 201 w 783"/>
                <a:gd name="T85" fmla="*/ 83 h 707"/>
                <a:gd name="T86" fmla="*/ 195 w 783"/>
                <a:gd name="T87" fmla="*/ 17 h 707"/>
                <a:gd name="T88" fmla="*/ 235 w 783"/>
                <a:gd name="T89" fmla="*/ 0 h 7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83" h="707">
                  <a:moveTo>
                    <a:pt x="235" y="0"/>
                  </a:moveTo>
                  <a:lnTo>
                    <a:pt x="295" y="64"/>
                  </a:lnTo>
                  <a:lnTo>
                    <a:pt x="343" y="124"/>
                  </a:lnTo>
                  <a:lnTo>
                    <a:pt x="391" y="164"/>
                  </a:lnTo>
                  <a:lnTo>
                    <a:pt x="451" y="200"/>
                  </a:lnTo>
                  <a:lnTo>
                    <a:pt x="475" y="216"/>
                  </a:lnTo>
                  <a:lnTo>
                    <a:pt x="499" y="208"/>
                  </a:lnTo>
                  <a:lnTo>
                    <a:pt x="523" y="224"/>
                  </a:lnTo>
                  <a:lnTo>
                    <a:pt x="547" y="236"/>
                  </a:lnTo>
                  <a:lnTo>
                    <a:pt x="583" y="240"/>
                  </a:lnTo>
                  <a:lnTo>
                    <a:pt x="631" y="196"/>
                  </a:lnTo>
                  <a:lnTo>
                    <a:pt x="659" y="168"/>
                  </a:lnTo>
                  <a:lnTo>
                    <a:pt x="627" y="264"/>
                  </a:lnTo>
                  <a:lnTo>
                    <a:pt x="663" y="292"/>
                  </a:lnTo>
                  <a:lnTo>
                    <a:pt x="659" y="316"/>
                  </a:lnTo>
                  <a:lnTo>
                    <a:pt x="679" y="332"/>
                  </a:lnTo>
                  <a:lnTo>
                    <a:pt x="727" y="312"/>
                  </a:lnTo>
                  <a:lnTo>
                    <a:pt x="755" y="316"/>
                  </a:lnTo>
                  <a:lnTo>
                    <a:pt x="763" y="288"/>
                  </a:lnTo>
                  <a:lnTo>
                    <a:pt x="783" y="264"/>
                  </a:lnTo>
                  <a:lnTo>
                    <a:pt x="783" y="288"/>
                  </a:lnTo>
                  <a:lnTo>
                    <a:pt x="751" y="320"/>
                  </a:lnTo>
                  <a:lnTo>
                    <a:pt x="703" y="340"/>
                  </a:lnTo>
                  <a:lnTo>
                    <a:pt x="695" y="364"/>
                  </a:lnTo>
                  <a:lnTo>
                    <a:pt x="667" y="368"/>
                  </a:lnTo>
                  <a:lnTo>
                    <a:pt x="643" y="388"/>
                  </a:lnTo>
                  <a:lnTo>
                    <a:pt x="607" y="408"/>
                  </a:lnTo>
                  <a:lnTo>
                    <a:pt x="579" y="408"/>
                  </a:lnTo>
                  <a:lnTo>
                    <a:pt x="543" y="408"/>
                  </a:lnTo>
                  <a:lnTo>
                    <a:pt x="495" y="448"/>
                  </a:lnTo>
                  <a:lnTo>
                    <a:pt x="451" y="492"/>
                  </a:lnTo>
                  <a:lnTo>
                    <a:pt x="439" y="520"/>
                  </a:lnTo>
                  <a:lnTo>
                    <a:pt x="443" y="576"/>
                  </a:lnTo>
                  <a:lnTo>
                    <a:pt x="439" y="592"/>
                  </a:lnTo>
                  <a:lnTo>
                    <a:pt x="407" y="572"/>
                  </a:lnTo>
                  <a:lnTo>
                    <a:pt x="371" y="564"/>
                  </a:lnTo>
                  <a:lnTo>
                    <a:pt x="331" y="544"/>
                  </a:lnTo>
                  <a:lnTo>
                    <a:pt x="291" y="516"/>
                  </a:lnTo>
                  <a:lnTo>
                    <a:pt x="251" y="500"/>
                  </a:lnTo>
                  <a:lnTo>
                    <a:pt x="213" y="503"/>
                  </a:lnTo>
                  <a:lnTo>
                    <a:pt x="177" y="518"/>
                  </a:lnTo>
                  <a:lnTo>
                    <a:pt x="147" y="551"/>
                  </a:lnTo>
                  <a:lnTo>
                    <a:pt x="132" y="524"/>
                  </a:lnTo>
                  <a:lnTo>
                    <a:pt x="108" y="506"/>
                  </a:lnTo>
                  <a:lnTo>
                    <a:pt x="72" y="524"/>
                  </a:lnTo>
                  <a:lnTo>
                    <a:pt x="66" y="554"/>
                  </a:lnTo>
                  <a:lnTo>
                    <a:pt x="81" y="578"/>
                  </a:lnTo>
                  <a:lnTo>
                    <a:pt x="117" y="578"/>
                  </a:lnTo>
                  <a:lnTo>
                    <a:pt x="141" y="605"/>
                  </a:lnTo>
                  <a:lnTo>
                    <a:pt x="162" y="617"/>
                  </a:lnTo>
                  <a:lnTo>
                    <a:pt x="180" y="629"/>
                  </a:lnTo>
                  <a:lnTo>
                    <a:pt x="162" y="650"/>
                  </a:lnTo>
                  <a:lnTo>
                    <a:pt x="138" y="647"/>
                  </a:lnTo>
                  <a:lnTo>
                    <a:pt x="114" y="632"/>
                  </a:lnTo>
                  <a:lnTo>
                    <a:pt x="99" y="656"/>
                  </a:lnTo>
                  <a:lnTo>
                    <a:pt x="90" y="683"/>
                  </a:lnTo>
                  <a:lnTo>
                    <a:pt x="63" y="695"/>
                  </a:lnTo>
                  <a:lnTo>
                    <a:pt x="42" y="707"/>
                  </a:lnTo>
                  <a:lnTo>
                    <a:pt x="24" y="692"/>
                  </a:lnTo>
                  <a:lnTo>
                    <a:pt x="27" y="665"/>
                  </a:lnTo>
                  <a:lnTo>
                    <a:pt x="45" y="635"/>
                  </a:lnTo>
                  <a:lnTo>
                    <a:pt x="45" y="608"/>
                  </a:lnTo>
                  <a:lnTo>
                    <a:pt x="15" y="593"/>
                  </a:lnTo>
                  <a:lnTo>
                    <a:pt x="0" y="557"/>
                  </a:lnTo>
                  <a:lnTo>
                    <a:pt x="6" y="530"/>
                  </a:lnTo>
                  <a:lnTo>
                    <a:pt x="6" y="509"/>
                  </a:lnTo>
                  <a:lnTo>
                    <a:pt x="15" y="491"/>
                  </a:lnTo>
                  <a:lnTo>
                    <a:pt x="39" y="473"/>
                  </a:lnTo>
                  <a:lnTo>
                    <a:pt x="60" y="458"/>
                  </a:lnTo>
                  <a:lnTo>
                    <a:pt x="81" y="437"/>
                  </a:lnTo>
                  <a:lnTo>
                    <a:pt x="51" y="392"/>
                  </a:lnTo>
                  <a:lnTo>
                    <a:pt x="72" y="371"/>
                  </a:lnTo>
                  <a:lnTo>
                    <a:pt x="93" y="383"/>
                  </a:lnTo>
                  <a:lnTo>
                    <a:pt x="123" y="398"/>
                  </a:lnTo>
                  <a:lnTo>
                    <a:pt x="144" y="392"/>
                  </a:lnTo>
                  <a:lnTo>
                    <a:pt x="156" y="401"/>
                  </a:lnTo>
                  <a:lnTo>
                    <a:pt x="180" y="389"/>
                  </a:lnTo>
                  <a:lnTo>
                    <a:pt x="183" y="356"/>
                  </a:lnTo>
                  <a:lnTo>
                    <a:pt x="180" y="311"/>
                  </a:lnTo>
                  <a:lnTo>
                    <a:pt x="189" y="290"/>
                  </a:lnTo>
                  <a:lnTo>
                    <a:pt x="213" y="263"/>
                  </a:lnTo>
                  <a:lnTo>
                    <a:pt x="210" y="215"/>
                  </a:lnTo>
                  <a:lnTo>
                    <a:pt x="219" y="182"/>
                  </a:lnTo>
                  <a:lnTo>
                    <a:pt x="225" y="152"/>
                  </a:lnTo>
                  <a:lnTo>
                    <a:pt x="216" y="125"/>
                  </a:lnTo>
                  <a:lnTo>
                    <a:pt x="201" y="83"/>
                  </a:lnTo>
                  <a:lnTo>
                    <a:pt x="195" y="47"/>
                  </a:lnTo>
                  <a:lnTo>
                    <a:pt x="195" y="17"/>
                  </a:lnTo>
                  <a:lnTo>
                    <a:pt x="219" y="23"/>
                  </a:lnTo>
                  <a:lnTo>
                    <a:pt x="235" y="0"/>
                  </a:ln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6" name="Freeform 4"/>
            <p:cNvSpPr>
              <a:spLocks/>
            </p:cNvSpPr>
            <p:nvPr/>
          </p:nvSpPr>
          <p:spPr bwMode="ltGray">
            <a:xfrm>
              <a:off x="2940" y="1014"/>
              <a:ext cx="24" cy="50"/>
            </a:xfrm>
            <a:custGeom>
              <a:avLst/>
              <a:gdLst>
                <a:gd name="T0" fmla="*/ 3 w 24"/>
                <a:gd name="T1" fmla="*/ 8 h 50"/>
                <a:gd name="T2" fmla="*/ 24 w 24"/>
                <a:gd name="T3" fmla="*/ 14 h 50"/>
                <a:gd name="T4" fmla="*/ 15 w 24"/>
                <a:gd name="T5" fmla="*/ 50 h 50"/>
                <a:gd name="T6" fmla="*/ 6 w 24"/>
                <a:gd name="T7" fmla="*/ 47 h 50"/>
                <a:gd name="T8" fmla="*/ 0 w 24"/>
                <a:gd name="T9" fmla="*/ 29 h 50"/>
                <a:gd name="T10" fmla="*/ 3 w 24"/>
                <a:gd name="T11" fmla="*/ 8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50">
                  <a:moveTo>
                    <a:pt x="3" y="8"/>
                  </a:moveTo>
                  <a:cubicBezTo>
                    <a:pt x="15" y="0"/>
                    <a:pt x="19" y="0"/>
                    <a:pt x="24" y="14"/>
                  </a:cubicBezTo>
                  <a:cubicBezTo>
                    <a:pt x="21" y="26"/>
                    <a:pt x="19" y="38"/>
                    <a:pt x="15" y="50"/>
                  </a:cubicBezTo>
                  <a:cubicBezTo>
                    <a:pt x="12" y="49"/>
                    <a:pt x="8" y="50"/>
                    <a:pt x="6" y="47"/>
                  </a:cubicBezTo>
                  <a:cubicBezTo>
                    <a:pt x="2" y="42"/>
                    <a:pt x="0" y="29"/>
                    <a:pt x="0" y="29"/>
                  </a:cubicBezTo>
                  <a:cubicBezTo>
                    <a:pt x="3" y="10"/>
                    <a:pt x="3" y="17"/>
                    <a:pt x="3" y="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7" name="Freeform 5"/>
            <p:cNvSpPr>
              <a:spLocks/>
            </p:cNvSpPr>
            <p:nvPr/>
          </p:nvSpPr>
          <p:spPr bwMode="ltGray">
            <a:xfrm>
              <a:off x="3660" y="578"/>
              <a:ext cx="144" cy="153"/>
            </a:xfrm>
            <a:custGeom>
              <a:avLst/>
              <a:gdLst>
                <a:gd name="T0" fmla="*/ 54 w 144"/>
                <a:gd name="T1" fmla="*/ 36 h 153"/>
                <a:gd name="T2" fmla="*/ 78 w 144"/>
                <a:gd name="T3" fmla="*/ 3 h 153"/>
                <a:gd name="T4" fmla="*/ 108 w 144"/>
                <a:gd name="T5" fmla="*/ 6 h 153"/>
                <a:gd name="T6" fmla="*/ 126 w 144"/>
                <a:gd name="T7" fmla="*/ 0 h 153"/>
                <a:gd name="T8" fmla="*/ 117 w 144"/>
                <a:gd name="T9" fmla="*/ 27 h 153"/>
                <a:gd name="T10" fmla="*/ 93 w 144"/>
                <a:gd name="T11" fmla="*/ 48 h 153"/>
                <a:gd name="T12" fmla="*/ 84 w 144"/>
                <a:gd name="T13" fmla="*/ 54 h 153"/>
                <a:gd name="T14" fmla="*/ 54 w 144"/>
                <a:gd name="T15" fmla="*/ 87 h 153"/>
                <a:gd name="T16" fmla="*/ 36 w 144"/>
                <a:gd name="T17" fmla="*/ 114 h 153"/>
                <a:gd name="T18" fmla="*/ 24 w 144"/>
                <a:gd name="T19" fmla="*/ 132 h 153"/>
                <a:gd name="T20" fmla="*/ 15 w 144"/>
                <a:gd name="T21" fmla="*/ 153 h 153"/>
                <a:gd name="T22" fmla="*/ 0 w 144"/>
                <a:gd name="T23" fmla="*/ 126 h 153"/>
                <a:gd name="T24" fmla="*/ 21 w 144"/>
                <a:gd name="T25" fmla="*/ 99 h 153"/>
                <a:gd name="T26" fmla="*/ 48 w 144"/>
                <a:gd name="T27" fmla="*/ 54 h 153"/>
                <a:gd name="T28" fmla="*/ 54 w 144"/>
                <a:gd name="T29" fmla="*/ 36 h 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4" h="153">
                  <a:moveTo>
                    <a:pt x="54" y="36"/>
                  </a:moveTo>
                  <a:cubicBezTo>
                    <a:pt x="61" y="25"/>
                    <a:pt x="67" y="10"/>
                    <a:pt x="78" y="3"/>
                  </a:cubicBezTo>
                  <a:cubicBezTo>
                    <a:pt x="98" y="10"/>
                    <a:pt x="91" y="11"/>
                    <a:pt x="108" y="6"/>
                  </a:cubicBezTo>
                  <a:cubicBezTo>
                    <a:pt x="114" y="4"/>
                    <a:pt x="126" y="0"/>
                    <a:pt x="126" y="0"/>
                  </a:cubicBezTo>
                  <a:cubicBezTo>
                    <a:pt x="144" y="6"/>
                    <a:pt x="127" y="20"/>
                    <a:pt x="117" y="27"/>
                  </a:cubicBezTo>
                  <a:cubicBezTo>
                    <a:pt x="107" y="42"/>
                    <a:pt x="114" y="34"/>
                    <a:pt x="93" y="48"/>
                  </a:cubicBezTo>
                  <a:cubicBezTo>
                    <a:pt x="90" y="50"/>
                    <a:pt x="84" y="54"/>
                    <a:pt x="84" y="54"/>
                  </a:cubicBezTo>
                  <a:cubicBezTo>
                    <a:pt x="76" y="66"/>
                    <a:pt x="66" y="79"/>
                    <a:pt x="54" y="87"/>
                  </a:cubicBezTo>
                  <a:cubicBezTo>
                    <a:pt x="51" y="92"/>
                    <a:pt x="41" y="107"/>
                    <a:pt x="36" y="114"/>
                  </a:cubicBezTo>
                  <a:cubicBezTo>
                    <a:pt x="32" y="120"/>
                    <a:pt x="24" y="132"/>
                    <a:pt x="24" y="132"/>
                  </a:cubicBezTo>
                  <a:cubicBezTo>
                    <a:pt x="28" y="144"/>
                    <a:pt x="28" y="149"/>
                    <a:pt x="15" y="153"/>
                  </a:cubicBezTo>
                  <a:cubicBezTo>
                    <a:pt x="9" y="144"/>
                    <a:pt x="6" y="135"/>
                    <a:pt x="0" y="126"/>
                  </a:cubicBezTo>
                  <a:cubicBezTo>
                    <a:pt x="4" y="111"/>
                    <a:pt x="9" y="107"/>
                    <a:pt x="21" y="99"/>
                  </a:cubicBezTo>
                  <a:cubicBezTo>
                    <a:pt x="27" y="82"/>
                    <a:pt x="38" y="69"/>
                    <a:pt x="48" y="54"/>
                  </a:cubicBezTo>
                  <a:cubicBezTo>
                    <a:pt x="49" y="52"/>
                    <a:pt x="63" y="36"/>
                    <a:pt x="54" y="3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8" name="Freeform 6"/>
            <p:cNvSpPr>
              <a:spLocks/>
            </p:cNvSpPr>
            <p:nvPr/>
          </p:nvSpPr>
          <p:spPr bwMode="ltGray">
            <a:xfrm>
              <a:off x="3795" y="667"/>
              <a:ext cx="61" cy="46"/>
            </a:xfrm>
            <a:custGeom>
              <a:avLst/>
              <a:gdLst>
                <a:gd name="T0" fmla="*/ 20 w 61"/>
                <a:gd name="T1" fmla="*/ 12 h 46"/>
                <a:gd name="T2" fmla="*/ 32 w 61"/>
                <a:gd name="T3" fmla="*/ 3 h 46"/>
                <a:gd name="T4" fmla="*/ 50 w 61"/>
                <a:gd name="T5" fmla="*/ 4 h 46"/>
                <a:gd name="T6" fmla="*/ 18 w 61"/>
                <a:gd name="T7" fmla="*/ 46 h 46"/>
                <a:gd name="T8" fmla="*/ 0 w 61"/>
                <a:gd name="T9" fmla="*/ 33 h 46"/>
                <a:gd name="T10" fmla="*/ 20 w 61"/>
                <a:gd name="T11" fmla="*/ 12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6">
                  <a:moveTo>
                    <a:pt x="20" y="12"/>
                  </a:moveTo>
                  <a:cubicBezTo>
                    <a:pt x="25" y="8"/>
                    <a:pt x="25" y="4"/>
                    <a:pt x="32" y="3"/>
                  </a:cubicBezTo>
                  <a:cubicBezTo>
                    <a:pt x="38" y="0"/>
                    <a:pt x="43" y="3"/>
                    <a:pt x="50" y="4"/>
                  </a:cubicBezTo>
                  <a:cubicBezTo>
                    <a:pt x="61" y="22"/>
                    <a:pt x="34" y="43"/>
                    <a:pt x="18" y="46"/>
                  </a:cubicBezTo>
                  <a:cubicBezTo>
                    <a:pt x="7" y="45"/>
                    <a:pt x="5" y="43"/>
                    <a:pt x="0" y="33"/>
                  </a:cubicBezTo>
                  <a:cubicBezTo>
                    <a:pt x="2" y="27"/>
                    <a:pt x="23" y="3"/>
                    <a:pt x="20" y="12"/>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9" name="Freeform 7"/>
            <p:cNvSpPr>
              <a:spLocks/>
            </p:cNvSpPr>
            <p:nvPr/>
          </p:nvSpPr>
          <p:spPr bwMode="ltGray">
            <a:xfrm>
              <a:off x="3831" y="383"/>
              <a:ext cx="192" cy="204"/>
            </a:xfrm>
            <a:custGeom>
              <a:avLst/>
              <a:gdLst>
                <a:gd name="T0" fmla="*/ 96 w 192"/>
                <a:gd name="T1" fmla="*/ 23 h 204"/>
                <a:gd name="T2" fmla="*/ 128 w 192"/>
                <a:gd name="T3" fmla="*/ 44 h 204"/>
                <a:gd name="T4" fmla="*/ 173 w 192"/>
                <a:gd name="T5" fmla="*/ 0 h 204"/>
                <a:gd name="T6" fmla="*/ 192 w 192"/>
                <a:gd name="T7" fmla="*/ 9 h 204"/>
                <a:gd name="T8" fmla="*/ 185 w 192"/>
                <a:gd name="T9" fmla="*/ 41 h 204"/>
                <a:gd name="T10" fmla="*/ 116 w 192"/>
                <a:gd name="T11" fmla="*/ 87 h 204"/>
                <a:gd name="T12" fmla="*/ 101 w 192"/>
                <a:gd name="T13" fmla="*/ 108 h 204"/>
                <a:gd name="T14" fmla="*/ 81 w 192"/>
                <a:gd name="T15" fmla="*/ 101 h 204"/>
                <a:gd name="T16" fmla="*/ 69 w 192"/>
                <a:gd name="T17" fmla="*/ 129 h 204"/>
                <a:gd name="T18" fmla="*/ 53 w 192"/>
                <a:gd name="T19" fmla="*/ 144 h 204"/>
                <a:gd name="T20" fmla="*/ 44 w 192"/>
                <a:gd name="T21" fmla="*/ 153 h 204"/>
                <a:gd name="T22" fmla="*/ 33 w 192"/>
                <a:gd name="T23" fmla="*/ 165 h 204"/>
                <a:gd name="T24" fmla="*/ 11 w 192"/>
                <a:gd name="T25" fmla="*/ 195 h 204"/>
                <a:gd name="T26" fmla="*/ 0 w 192"/>
                <a:gd name="T27" fmla="*/ 200 h 204"/>
                <a:gd name="T28" fmla="*/ 23 w 192"/>
                <a:gd name="T29" fmla="*/ 158 h 204"/>
                <a:gd name="T30" fmla="*/ 50 w 192"/>
                <a:gd name="T31" fmla="*/ 101 h 204"/>
                <a:gd name="T32" fmla="*/ 59 w 192"/>
                <a:gd name="T33" fmla="*/ 96 h 204"/>
                <a:gd name="T34" fmla="*/ 74 w 192"/>
                <a:gd name="T35" fmla="*/ 83 h 204"/>
                <a:gd name="T36" fmla="*/ 93 w 192"/>
                <a:gd name="T37" fmla="*/ 59 h 204"/>
                <a:gd name="T38" fmla="*/ 96 w 192"/>
                <a:gd name="T39" fmla="*/ 23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04">
                  <a:moveTo>
                    <a:pt x="96" y="23"/>
                  </a:moveTo>
                  <a:cubicBezTo>
                    <a:pt x="111" y="14"/>
                    <a:pt x="115" y="39"/>
                    <a:pt x="128" y="44"/>
                  </a:cubicBezTo>
                  <a:cubicBezTo>
                    <a:pt x="145" y="31"/>
                    <a:pt x="153" y="8"/>
                    <a:pt x="173" y="0"/>
                  </a:cubicBezTo>
                  <a:cubicBezTo>
                    <a:pt x="184" y="2"/>
                    <a:pt x="186" y="1"/>
                    <a:pt x="192" y="9"/>
                  </a:cubicBezTo>
                  <a:cubicBezTo>
                    <a:pt x="191" y="20"/>
                    <a:pt x="191" y="31"/>
                    <a:pt x="185" y="41"/>
                  </a:cubicBezTo>
                  <a:cubicBezTo>
                    <a:pt x="153" y="36"/>
                    <a:pt x="134" y="64"/>
                    <a:pt x="116" y="87"/>
                  </a:cubicBezTo>
                  <a:cubicBezTo>
                    <a:pt x="111" y="94"/>
                    <a:pt x="109" y="102"/>
                    <a:pt x="101" y="108"/>
                  </a:cubicBezTo>
                  <a:cubicBezTo>
                    <a:pt x="88" y="107"/>
                    <a:pt x="91" y="103"/>
                    <a:pt x="81" y="101"/>
                  </a:cubicBezTo>
                  <a:cubicBezTo>
                    <a:pt x="65" y="104"/>
                    <a:pt x="78" y="119"/>
                    <a:pt x="69" y="129"/>
                  </a:cubicBezTo>
                  <a:cubicBezTo>
                    <a:pt x="64" y="134"/>
                    <a:pt x="58" y="139"/>
                    <a:pt x="53" y="144"/>
                  </a:cubicBezTo>
                  <a:cubicBezTo>
                    <a:pt x="50" y="147"/>
                    <a:pt x="44" y="153"/>
                    <a:pt x="44" y="153"/>
                  </a:cubicBezTo>
                  <a:cubicBezTo>
                    <a:pt x="42" y="158"/>
                    <a:pt x="33" y="165"/>
                    <a:pt x="33" y="165"/>
                  </a:cubicBezTo>
                  <a:cubicBezTo>
                    <a:pt x="27" y="175"/>
                    <a:pt x="20" y="188"/>
                    <a:pt x="11" y="195"/>
                  </a:cubicBezTo>
                  <a:cubicBezTo>
                    <a:pt x="8" y="202"/>
                    <a:pt x="7" y="204"/>
                    <a:pt x="0" y="200"/>
                  </a:cubicBezTo>
                  <a:cubicBezTo>
                    <a:pt x="1" y="183"/>
                    <a:pt x="2" y="161"/>
                    <a:pt x="23" y="158"/>
                  </a:cubicBezTo>
                  <a:cubicBezTo>
                    <a:pt x="32" y="144"/>
                    <a:pt x="30" y="105"/>
                    <a:pt x="50" y="101"/>
                  </a:cubicBezTo>
                  <a:cubicBezTo>
                    <a:pt x="53" y="99"/>
                    <a:pt x="56" y="98"/>
                    <a:pt x="59" y="96"/>
                  </a:cubicBezTo>
                  <a:cubicBezTo>
                    <a:pt x="66" y="91"/>
                    <a:pt x="64" y="85"/>
                    <a:pt x="74" y="83"/>
                  </a:cubicBezTo>
                  <a:cubicBezTo>
                    <a:pt x="85" y="77"/>
                    <a:pt x="84" y="68"/>
                    <a:pt x="93" y="59"/>
                  </a:cubicBezTo>
                  <a:cubicBezTo>
                    <a:pt x="92" y="47"/>
                    <a:pt x="86" y="33"/>
                    <a:pt x="96" y="23"/>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0" name="Freeform 8"/>
            <p:cNvSpPr>
              <a:spLocks/>
            </p:cNvSpPr>
            <p:nvPr/>
          </p:nvSpPr>
          <p:spPr bwMode="ltGray">
            <a:xfrm>
              <a:off x="3108" y="472"/>
              <a:ext cx="56" cy="73"/>
            </a:xfrm>
            <a:custGeom>
              <a:avLst/>
              <a:gdLst>
                <a:gd name="T0" fmla="*/ 15 w 56"/>
                <a:gd name="T1" fmla="*/ 36 h 73"/>
                <a:gd name="T2" fmla="*/ 3 w 56"/>
                <a:gd name="T3" fmla="*/ 21 h 73"/>
                <a:gd name="T4" fmla="*/ 8 w 56"/>
                <a:gd name="T5" fmla="*/ 0 h 73"/>
                <a:gd name="T6" fmla="*/ 20 w 56"/>
                <a:gd name="T7" fmla="*/ 9 h 73"/>
                <a:gd name="T8" fmla="*/ 38 w 56"/>
                <a:gd name="T9" fmla="*/ 31 h 73"/>
                <a:gd name="T10" fmla="*/ 56 w 56"/>
                <a:gd name="T11" fmla="*/ 49 h 73"/>
                <a:gd name="T12" fmla="*/ 47 w 56"/>
                <a:gd name="T13" fmla="*/ 61 h 73"/>
                <a:gd name="T14" fmla="*/ 38 w 56"/>
                <a:gd name="T15" fmla="*/ 73 h 73"/>
                <a:gd name="T16" fmla="*/ 27 w 56"/>
                <a:gd name="T17" fmla="*/ 63 h 73"/>
                <a:gd name="T18" fmla="*/ 18 w 56"/>
                <a:gd name="T19" fmla="*/ 45 h 73"/>
                <a:gd name="T20" fmla="*/ 15 w 56"/>
                <a:gd name="T21" fmla="*/ 36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73">
                  <a:moveTo>
                    <a:pt x="15" y="36"/>
                  </a:moveTo>
                  <a:cubicBezTo>
                    <a:pt x="9" y="33"/>
                    <a:pt x="7" y="26"/>
                    <a:pt x="3" y="21"/>
                  </a:cubicBezTo>
                  <a:cubicBezTo>
                    <a:pt x="2" y="12"/>
                    <a:pt x="0" y="5"/>
                    <a:pt x="8" y="0"/>
                  </a:cubicBezTo>
                  <a:cubicBezTo>
                    <a:pt x="15" y="1"/>
                    <a:pt x="17" y="2"/>
                    <a:pt x="20" y="9"/>
                  </a:cubicBezTo>
                  <a:cubicBezTo>
                    <a:pt x="22" y="21"/>
                    <a:pt x="25" y="28"/>
                    <a:pt x="38" y="31"/>
                  </a:cubicBezTo>
                  <a:cubicBezTo>
                    <a:pt x="47" y="35"/>
                    <a:pt x="52" y="40"/>
                    <a:pt x="56" y="49"/>
                  </a:cubicBezTo>
                  <a:cubicBezTo>
                    <a:pt x="54" y="55"/>
                    <a:pt x="52" y="57"/>
                    <a:pt x="47" y="61"/>
                  </a:cubicBezTo>
                  <a:cubicBezTo>
                    <a:pt x="45" y="67"/>
                    <a:pt x="43" y="69"/>
                    <a:pt x="38" y="73"/>
                  </a:cubicBezTo>
                  <a:cubicBezTo>
                    <a:pt x="30" y="72"/>
                    <a:pt x="30" y="70"/>
                    <a:pt x="27" y="63"/>
                  </a:cubicBezTo>
                  <a:cubicBezTo>
                    <a:pt x="26" y="56"/>
                    <a:pt x="21" y="51"/>
                    <a:pt x="18" y="45"/>
                  </a:cubicBezTo>
                  <a:cubicBezTo>
                    <a:pt x="17" y="35"/>
                    <a:pt x="20" y="36"/>
                    <a:pt x="15" y="3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1" name="Freeform 9"/>
            <p:cNvSpPr>
              <a:spLocks/>
            </p:cNvSpPr>
            <p:nvPr/>
          </p:nvSpPr>
          <p:spPr bwMode="ltGray">
            <a:xfrm>
              <a:off x="2800" y="1682"/>
              <a:ext cx="67" cy="104"/>
            </a:xfrm>
            <a:custGeom>
              <a:avLst/>
              <a:gdLst>
                <a:gd name="T0" fmla="*/ 11 w 67"/>
                <a:gd name="T1" fmla="*/ 71 h 104"/>
                <a:gd name="T2" fmla="*/ 22 w 67"/>
                <a:gd name="T3" fmla="*/ 27 h 104"/>
                <a:gd name="T4" fmla="*/ 31 w 67"/>
                <a:gd name="T5" fmla="*/ 14 h 104"/>
                <a:gd name="T6" fmla="*/ 40 w 67"/>
                <a:gd name="T7" fmla="*/ 0 h 104"/>
                <a:gd name="T8" fmla="*/ 47 w 67"/>
                <a:gd name="T9" fmla="*/ 11 h 104"/>
                <a:gd name="T10" fmla="*/ 40 w 67"/>
                <a:gd name="T11" fmla="*/ 26 h 104"/>
                <a:gd name="T12" fmla="*/ 49 w 67"/>
                <a:gd name="T13" fmla="*/ 45 h 104"/>
                <a:gd name="T14" fmla="*/ 50 w 67"/>
                <a:gd name="T15" fmla="*/ 66 h 104"/>
                <a:gd name="T16" fmla="*/ 19 w 67"/>
                <a:gd name="T17" fmla="*/ 104 h 104"/>
                <a:gd name="T18" fmla="*/ 4 w 67"/>
                <a:gd name="T19" fmla="*/ 98 h 104"/>
                <a:gd name="T20" fmla="*/ 13 w 67"/>
                <a:gd name="T21" fmla="*/ 83 h 104"/>
                <a:gd name="T22" fmla="*/ 11 w 67"/>
                <a:gd name="T23" fmla="*/ 71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104">
                  <a:moveTo>
                    <a:pt x="11" y="71"/>
                  </a:moveTo>
                  <a:cubicBezTo>
                    <a:pt x="1" y="54"/>
                    <a:pt x="6" y="37"/>
                    <a:pt x="22" y="27"/>
                  </a:cubicBezTo>
                  <a:cubicBezTo>
                    <a:pt x="25" y="23"/>
                    <a:pt x="28" y="18"/>
                    <a:pt x="31" y="14"/>
                  </a:cubicBezTo>
                  <a:cubicBezTo>
                    <a:pt x="32" y="7"/>
                    <a:pt x="37" y="6"/>
                    <a:pt x="40" y="0"/>
                  </a:cubicBezTo>
                  <a:cubicBezTo>
                    <a:pt x="48" y="2"/>
                    <a:pt x="50" y="3"/>
                    <a:pt x="47" y="11"/>
                  </a:cubicBezTo>
                  <a:cubicBezTo>
                    <a:pt x="46" y="18"/>
                    <a:pt x="43" y="20"/>
                    <a:pt x="40" y="26"/>
                  </a:cubicBezTo>
                  <a:cubicBezTo>
                    <a:pt x="41" y="33"/>
                    <a:pt x="41" y="43"/>
                    <a:pt x="49" y="45"/>
                  </a:cubicBezTo>
                  <a:cubicBezTo>
                    <a:pt x="67" y="42"/>
                    <a:pt x="56" y="59"/>
                    <a:pt x="50" y="66"/>
                  </a:cubicBezTo>
                  <a:cubicBezTo>
                    <a:pt x="44" y="92"/>
                    <a:pt x="31" y="83"/>
                    <a:pt x="19" y="104"/>
                  </a:cubicBezTo>
                  <a:cubicBezTo>
                    <a:pt x="13" y="102"/>
                    <a:pt x="9" y="102"/>
                    <a:pt x="4" y="98"/>
                  </a:cubicBezTo>
                  <a:cubicBezTo>
                    <a:pt x="0" y="89"/>
                    <a:pt x="6" y="87"/>
                    <a:pt x="13" y="83"/>
                  </a:cubicBezTo>
                  <a:cubicBezTo>
                    <a:pt x="11" y="72"/>
                    <a:pt x="11" y="76"/>
                    <a:pt x="11" y="71"/>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2" name="Freeform 10"/>
            <p:cNvSpPr>
              <a:spLocks/>
            </p:cNvSpPr>
            <p:nvPr/>
          </p:nvSpPr>
          <p:spPr bwMode="ltGray">
            <a:xfrm>
              <a:off x="2969" y="2284"/>
              <a:ext cx="24" cy="28"/>
            </a:xfrm>
            <a:custGeom>
              <a:avLst/>
              <a:gdLst>
                <a:gd name="T0" fmla="*/ 7 w 24"/>
                <a:gd name="T1" fmla="*/ 13 h 28"/>
                <a:gd name="T2" fmla="*/ 16 w 24"/>
                <a:gd name="T3" fmla="*/ 3 h 28"/>
                <a:gd name="T4" fmla="*/ 24 w 24"/>
                <a:gd name="T5" fmla="*/ 16 h 28"/>
                <a:gd name="T6" fmla="*/ 13 w 24"/>
                <a:gd name="T7" fmla="*/ 28 h 28"/>
                <a:gd name="T8" fmla="*/ 7 w 24"/>
                <a:gd name="T9" fmla="*/ 13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8">
                  <a:moveTo>
                    <a:pt x="7" y="13"/>
                  </a:moveTo>
                  <a:cubicBezTo>
                    <a:pt x="5" y="4"/>
                    <a:pt x="6" y="0"/>
                    <a:pt x="16" y="3"/>
                  </a:cubicBezTo>
                  <a:cubicBezTo>
                    <a:pt x="19" y="7"/>
                    <a:pt x="22" y="11"/>
                    <a:pt x="24" y="16"/>
                  </a:cubicBezTo>
                  <a:cubicBezTo>
                    <a:pt x="21" y="22"/>
                    <a:pt x="19" y="24"/>
                    <a:pt x="13" y="28"/>
                  </a:cubicBezTo>
                  <a:cubicBezTo>
                    <a:pt x="0" y="26"/>
                    <a:pt x="7" y="2"/>
                    <a:pt x="7" y="1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3" name="Freeform 11"/>
            <p:cNvSpPr>
              <a:spLocks/>
            </p:cNvSpPr>
            <p:nvPr/>
          </p:nvSpPr>
          <p:spPr bwMode="ltGray">
            <a:xfrm>
              <a:off x="2964" y="2344"/>
              <a:ext cx="17" cy="28"/>
            </a:xfrm>
            <a:custGeom>
              <a:avLst/>
              <a:gdLst>
                <a:gd name="T0" fmla="*/ 2 w 17"/>
                <a:gd name="T1" fmla="*/ 6 h 28"/>
                <a:gd name="T2" fmla="*/ 17 w 17"/>
                <a:gd name="T3" fmla="*/ 13 h 28"/>
                <a:gd name="T4" fmla="*/ 9 w 17"/>
                <a:gd name="T5" fmla="*/ 28 h 28"/>
                <a:gd name="T6" fmla="*/ 0 w 17"/>
                <a:gd name="T7" fmla="*/ 15 h 28"/>
                <a:gd name="T8" fmla="*/ 2 w 17"/>
                <a:gd name="T9" fmla="*/ 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8">
                  <a:moveTo>
                    <a:pt x="2" y="6"/>
                  </a:moveTo>
                  <a:cubicBezTo>
                    <a:pt x="10" y="0"/>
                    <a:pt x="12" y="6"/>
                    <a:pt x="17" y="13"/>
                  </a:cubicBezTo>
                  <a:cubicBezTo>
                    <a:pt x="14" y="20"/>
                    <a:pt x="15" y="23"/>
                    <a:pt x="9" y="28"/>
                  </a:cubicBezTo>
                  <a:cubicBezTo>
                    <a:pt x="1" y="24"/>
                    <a:pt x="4" y="22"/>
                    <a:pt x="0" y="15"/>
                  </a:cubicBezTo>
                  <a:cubicBezTo>
                    <a:pt x="2" y="7"/>
                    <a:pt x="2" y="10"/>
                    <a:pt x="2" y="6"/>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4" name="Freeform 12"/>
            <p:cNvSpPr>
              <a:spLocks/>
            </p:cNvSpPr>
            <p:nvPr/>
          </p:nvSpPr>
          <p:spPr bwMode="ltGray">
            <a:xfrm>
              <a:off x="2948" y="2378"/>
              <a:ext cx="26" cy="24"/>
            </a:xfrm>
            <a:custGeom>
              <a:avLst/>
              <a:gdLst>
                <a:gd name="T0" fmla="*/ 4 w 26"/>
                <a:gd name="T1" fmla="*/ 11 h 24"/>
                <a:gd name="T2" fmla="*/ 13 w 26"/>
                <a:gd name="T3" fmla="*/ 0 h 24"/>
                <a:gd name="T4" fmla="*/ 7 w 26"/>
                <a:gd name="T5" fmla="*/ 24 h 24"/>
                <a:gd name="T6" fmla="*/ 4 w 26"/>
                <a:gd name="T7" fmla="*/ 1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a:moveTo>
                    <a:pt x="4" y="11"/>
                  </a:moveTo>
                  <a:cubicBezTo>
                    <a:pt x="2" y="3"/>
                    <a:pt x="5" y="2"/>
                    <a:pt x="13" y="0"/>
                  </a:cubicBezTo>
                  <a:cubicBezTo>
                    <a:pt x="26" y="5"/>
                    <a:pt x="15" y="19"/>
                    <a:pt x="7" y="24"/>
                  </a:cubicBezTo>
                  <a:cubicBezTo>
                    <a:pt x="5" y="21"/>
                    <a:pt x="0" y="15"/>
                    <a:pt x="4" y="11"/>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5" name="Freeform 13"/>
            <p:cNvSpPr>
              <a:spLocks/>
            </p:cNvSpPr>
            <p:nvPr/>
          </p:nvSpPr>
          <p:spPr bwMode="ltGray">
            <a:xfrm>
              <a:off x="2996" y="2391"/>
              <a:ext cx="26" cy="30"/>
            </a:xfrm>
            <a:custGeom>
              <a:avLst/>
              <a:gdLst>
                <a:gd name="T0" fmla="*/ 4 w 26"/>
                <a:gd name="T1" fmla="*/ 19 h 30"/>
                <a:gd name="T2" fmla="*/ 18 w 26"/>
                <a:gd name="T3" fmla="*/ 2 h 30"/>
                <a:gd name="T4" fmla="*/ 22 w 26"/>
                <a:gd name="T5" fmla="*/ 20 h 30"/>
                <a:gd name="T6" fmla="*/ 6 w 26"/>
                <a:gd name="T7" fmla="*/ 26 h 30"/>
                <a:gd name="T8" fmla="*/ 1 w 26"/>
                <a:gd name="T9" fmla="*/ 23 h 30"/>
                <a:gd name="T10" fmla="*/ 3 w 26"/>
                <a:gd name="T11" fmla="*/ 19 h 30"/>
                <a:gd name="T12" fmla="*/ 4 w 26"/>
                <a:gd name="T13" fmla="*/ 14 h 30"/>
                <a:gd name="T14" fmla="*/ 4 w 26"/>
                <a:gd name="T15" fmla="*/ 1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0">
                  <a:moveTo>
                    <a:pt x="4" y="19"/>
                  </a:moveTo>
                  <a:cubicBezTo>
                    <a:pt x="6" y="5"/>
                    <a:pt x="4" y="0"/>
                    <a:pt x="18" y="2"/>
                  </a:cubicBezTo>
                  <a:cubicBezTo>
                    <a:pt x="25" y="8"/>
                    <a:pt x="26" y="12"/>
                    <a:pt x="22" y="20"/>
                  </a:cubicBezTo>
                  <a:cubicBezTo>
                    <a:pt x="20" y="30"/>
                    <a:pt x="15" y="28"/>
                    <a:pt x="6" y="26"/>
                  </a:cubicBezTo>
                  <a:cubicBezTo>
                    <a:pt x="4" y="25"/>
                    <a:pt x="2" y="25"/>
                    <a:pt x="1" y="23"/>
                  </a:cubicBezTo>
                  <a:cubicBezTo>
                    <a:pt x="0" y="22"/>
                    <a:pt x="3" y="20"/>
                    <a:pt x="3" y="19"/>
                  </a:cubicBezTo>
                  <a:cubicBezTo>
                    <a:pt x="4" y="17"/>
                    <a:pt x="2" y="14"/>
                    <a:pt x="4" y="14"/>
                  </a:cubicBezTo>
                  <a:cubicBezTo>
                    <a:pt x="6" y="14"/>
                    <a:pt x="4" y="17"/>
                    <a:pt x="4" y="19"/>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6" name="Freeform 14"/>
            <p:cNvSpPr>
              <a:spLocks/>
            </p:cNvSpPr>
            <p:nvPr/>
          </p:nvSpPr>
          <p:spPr bwMode="ltGray">
            <a:xfrm>
              <a:off x="3013" y="2432"/>
              <a:ext cx="17" cy="23"/>
            </a:xfrm>
            <a:custGeom>
              <a:avLst/>
              <a:gdLst>
                <a:gd name="T0" fmla="*/ 4 w 17"/>
                <a:gd name="T1" fmla="*/ 17 h 23"/>
                <a:gd name="T2" fmla="*/ 10 w 17"/>
                <a:gd name="T3" fmla="*/ 0 h 23"/>
                <a:gd name="T4" fmla="*/ 17 w 17"/>
                <a:gd name="T5" fmla="*/ 11 h 23"/>
                <a:gd name="T6" fmla="*/ 10 w 17"/>
                <a:gd name="T7" fmla="*/ 23 h 23"/>
                <a:gd name="T8" fmla="*/ 4 w 17"/>
                <a:gd name="T9" fmla="*/ 1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3">
                  <a:moveTo>
                    <a:pt x="4" y="17"/>
                  </a:moveTo>
                  <a:cubicBezTo>
                    <a:pt x="0" y="7"/>
                    <a:pt x="1" y="5"/>
                    <a:pt x="10" y="0"/>
                  </a:cubicBezTo>
                  <a:cubicBezTo>
                    <a:pt x="12" y="9"/>
                    <a:pt x="15" y="2"/>
                    <a:pt x="17" y="11"/>
                  </a:cubicBezTo>
                  <a:cubicBezTo>
                    <a:pt x="16" y="18"/>
                    <a:pt x="16" y="20"/>
                    <a:pt x="10" y="23"/>
                  </a:cubicBezTo>
                  <a:cubicBezTo>
                    <a:pt x="8" y="21"/>
                    <a:pt x="6" y="19"/>
                    <a:pt x="4" y="17"/>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7" name="Freeform 15"/>
            <p:cNvSpPr>
              <a:spLocks/>
            </p:cNvSpPr>
            <p:nvPr/>
          </p:nvSpPr>
          <p:spPr bwMode="ltGray">
            <a:xfrm>
              <a:off x="3041" y="2557"/>
              <a:ext cx="38" cy="29"/>
            </a:xfrm>
            <a:custGeom>
              <a:avLst/>
              <a:gdLst>
                <a:gd name="T0" fmla="*/ 18 w 38"/>
                <a:gd name="T1" fmla="*/ 25 h 29"/>
                <a:gd name="T2" fmla="*/ 6 w 38"/>
                <a:gd name="T3" fmla="*/ 15 h 29"/>
                <a:gd name="T4" fmla="*/ 15 w 38"/>
                <a:gd name="T5" fmla="*/ 0 h 29"/>
                <a:gd name="T6" fmla="*/ 31 w 38"/>
                <a:gd name="T7" fmla="*/ 7 h 29"/>
                <a:gd name="T8" fmla="*/ 27 w 38"/>
                <a:gd name="T9" fmla="*/ 28 h 29"/>
                <a:gd name="T10" fmla="*/ 18 w 38"/>
                <a:gd name="T11" fmla="*/ 25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9">
                  <a:moveTo>
                    <a:pt x="18" y="25"/>
                  </a:moveTo>
                  <a:cubicBezTo>
                    <a:pt x="13" y="22"/>
                    <a:pt x="11" y="18"/>
                    <a:pt x="6" y="15"/>
                  </a:cubicBezTo>
                  <a:cubicBezTo>
                    <a:pt x="0" y="5"/>
                    <a:pt x="5" y="2"/>
                    <a:pt x="15" y="0"/>
                  </a:cubicBezTo>
                  <a:cubicBezTo>
                    <a:pt x="21" y="4"/>
                    <a:pt x="24" y="6"/>
                    <a:pt x="31" y="7"/>
                  </a:cubicBezTo>
                  <a:cubicBezTo>
                    <a:pt x="38" y="18"/>
                    <a:pt x="34" y="19"/>
                    <a:pt x="27" y="28"/>
                  </a:cubicBezTo>
                  <a:cubicBezTo>
                    <a:pt x="18" y="27"/>
                    <a:pt x="20" y="29"/>
                    <a:pt x="18" y="2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8" name="Freeform 16"/>
            <p:cNvSpPr>
              <a:spLocks/>
            </p:cNvSpPr>
            <p:nvPr/>
          </p:nvSpPr>
          <p:spPr bwMode="ltGray">
            <a:xfrm>
              <a:off x="1928" y="2365"/>
              <a:ext cx="400" cy="285"/>
            </a:xfrm>
            <a:custGeom>
              <a:avLst/>
              <a:gdLst>
                <a:gd name="T0" fmla="*/ 216 w 400"/>
                <a:gd name="T1" fmla="*/ 168 h 285"/>
                <a:gd name="T2" fmla="*/ 246 w 400"/>
                <a:gd name="T3" fmla="*/ 150 h 285"/>
                <a:gd name="T4" fmla="*/ 274 w 400"/>
                <a:gd name="T5" fmla="*/ 154 h 285"/>
                <a:gd name="T6" fmla="*/ 298 w 400"/>
                <a:gd name="T7" fmla="*/ 175 h 285"/>
                <a:gd name="T8" fmla="*/ 315 w 400"/>
                <a:gd name="T9" fmla="*/ 202 h 285"/>
                <a:gd name="T10" fmla="*/ 328 w 400"/>
                <a:gd name="T11" fmla="*/ 172 h 285"/>
                <a:gd name="T12" fmla="*/ 342 w 400"/>
                <a:gd name="T13" fmla="*/ 141 h 285"/>
                <a:gd name="T14" fmla="*/ 370 w 400"/>
                <a:gd name="T15" fmla="*/ 121 h 285"/>
                <a:gd name="T16" fmla="*/ 400 w 400"/>
                <a:gd name="T17" fmla="*/ 105 h 285"/>
                <a:gd name="T18" fmla="*/ 397 w 400"/>
                <a:gd name="T19" fmla="*/ 81 h 285"/>
                <a:gd name="T20" fmla="*/ 378 w 400"/>
                <a:gd name="T21" fmla="*/ 69 h 285"/>
                <a:gd name="T22" fmla="*/ 396 w 400"/>
                <a:gd name="T23" fmla="*/ 43 h 285"/>
                <a:gd name="T24" fmla="*/ 369 w 400"/>
                <a:gd name="T25" fmla="*/ 30 h 285"/>
                <a:gd name="T26" fmla="*/ 346 w 400"/>
                <a:gd name="T27" fmla="*/ 21 h 285"/>
                <a:gd name="T28" fmla="*/ 316 w 400"/>
                <a:gd name="T29" fmla="*/ 0 h 285"/>
                <a:gd name="T30" fmla="*/ 297 w 400"/>
                <a:gd name="T31" fmla="*/ 7 h 285"/>
                <a:gd name="T32" fmla="*/ 262 w 400"/>
                <a:gd name="T33" fmla="*/ 15 h 285"/>
                <a:gd name="T34" fmla="*/ 234 w 400"/>
                <a:gd name="T35" fmla="*/ 18 h 285"/>
                <a:gd name="T36" fmla="*/ 246 w 400"/>
                <a:gd name="T37" fmla="*/ 43 h 285"/>
                <a:gd name="T38" fmla="*/ 214 w 400"/>
                <a:gd name="T39" fmla="*/ 61 h 285"/>
                <a:gd name="T40" fmla="*/ 183 w 400"/>
                <a:gd name="T41" fmla="*/ 72 h 285"/>
                <a:gd name="T42" fmla="*/ 163 w 400"/>
                <a:gd name="T43" fmla="*/ 61 h 285"/>
                <a:gd name="T44" fmla="*/ 154 w 400"/>
                <a:gd name="T45" fmla="*/ 34 h 285"/>
                <a:gd name="T46" fmla="*/ 139 w 400"/>
                <a:gd name="T47" fmla="*/ 49 h 285"/>
                <a:gd name="T48" fmla="*/ 112 w 400"/>
                <a:gd name="T49" fmla="*/ 79 h 285"/>
                <a:gd name="T50" fmla="*/ 106 w 400"/>
                <a:gd name="T51" fmla="*/ 105 h 285"/>
                <a:gd name="T52" fmla="*/ 76 w 400"/>
                <a:gd name="T53" fmla="*/ 123 h 285"/>
                <a:gd name="T54" fmla="*/ 60 w 400"/>
                <a:gd name="T55" fmla="*/ 141 h 285"/>
                <a:gd name="T56" fmla="*/ 34 w 400"/>
                <a:gd name="T57" fmla="*/ 153 h 285"/>
                <a:gd name="T58" fmla="*/ 10 w 400"/>
                <a:gd name="T59" fmla="*/ 160 h 285"/>
                <a:gd name="T60" fmla="*/ 15 w 400"/>
                <a:gd name="T61" fmla="*/ 166 h 285"/>
                <a:gd name="T62" fmla="*/ 39 w 400"/>
                <a:gd name="T63" fmla="*/ 157 h 285"/>
                <a:gd name="T64" fmla="*/ 58 w 400"/>
                <a:gd name="T65" fmla="*/ 166 h 285"/>
                <a:gd name="T66" fmla="*/ 64 w 400"/>
                <a:gd name="T67" fmla="*/ 187 h 285"/>
                <a:gd name="T68" fmla="*/ 69 w 400"/>
                <a:gd name="T69" fmla="*/ 202 h 285"/>
                <a:gd name="T70" fmla="*/ 58 w 400"/>
                <a:gd name="T71" fmla="*/ 220 h 285"/>
                <a:gd name="T72" fmla="*/ 67 w 400"/>
                <a:gd name="T73" fmla="*/ 243 h 285"/>
                <a:gd name="T74" fmla="*/ 97 w 400"/>
                <a:gd name="T75" fmla="*/ 250 h 285"/>
                <a:gd name="T76" fmla="*/ 106 w 400"/>
                <a:gd name="T77" fmla="*/ 274 h 285"/>
                <a:gd name="T78" fmla="*/ 133 w 400"/>
                <a:gd name="T79" fmla="*/ 273 h 285"/>
                <a:gd name="T80" fmla="*/ 145 w 400"/>
                <a:gd name="T81" fmla="*/ 265 h 285"/>
                <a:gd name="T82" fmla="*/ 156 w 400"/>
                <a:gd name="T83" fmla="*/ 240 h 285"/>
                <a:gd name="T84" fmla="*/ 180 w 400"/>
                <a:gd name="T85" fmla="*/ 211 h 285"/>
                <a:gd name="T86" fmla="*/ 189 w 400"/>
                <a:gd name="T87" fmla="*/ 184 h 2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0" h="285">
                  <a:moveTo>
                    <a:pt x="201" y="174"/>
                  </a:moveTo>
                  <a:lnTo>
                    <a:pt x="216" y="168"/>
                  </a:lnTo>
                  <a:lnTo>
                    <a:pt x="232" y="154"/>
                  </a:lnTo>
                  <a:lnTo>
                    <a:pt x="246" y="150"/>
                  </a:lnTo>
                  <a:lnTo>
                    <a:pt x="259" y="150"/>
                  </a:lnTo>
                  <a:lnTo>
                    <a:pt x="274" y="154"/>
                  </a:lnTo>
                  <a:lnTo>
                    <a:pt x="286" y="162"/>
                  </a:lnTo>
                  <a:lnTo>
                    <a:pt x="298" y="175"/>
                  </a:lnTo>
                  <a:lnTo>
                    <a:pt x="307" y="187"/>
                  </a:lnTo>
                  <a:lnTo>
                    <a:pt x="315" y="202"/>
                  </a:lnTo>
                  <a:lnTo>
                    <a:pt x="328" y="189"/>
                  </a:lnTo>
                  <a:lnTo>
                    <a:pt x="328" y="172"/>
                  </a:lnTo>
                  <a:lnTo>
                    <a:pt x="336" y="156"/>
                  </a:lnTo>
                  <a:lnTo>
                    <a:pt x="342" y="141"/>
                  </a:lnTo>
                  <a:lnTo>
                    <a:pt x="355" y="130"/>
                  </a:lnTo>
                  <a:lnTo>
                    <a:pt x="370" y="121"/>
                  </a:lnTo>
                  <a:lnTo>
                    <a:pt x="387" y="112"/>
                  </a:lnTo>
                  <a:lnTo>
                    <a:pt x="400" y="105"/>
                  </a:lnTo>
                  <a:lnTo>
                    <a:pt x="397" y="94"/>
                  </a:lnTo>
                  <a:lnTo>
                    <a:pt x="397" y="81"/>
                  </a:lnTo>
                  <a:lnTo>
                    <a:pt x="388" y="76"/>
                  </a:lnTo>
                  <a:lnTo>
                    <a:pt x="378" y="69"/>
                  </a:lnTo>
                  <a:lnTo>
                    <a:pt x="382" y="52"/>
                  </a:lnTo>
                  <a:lnTo>
                    <a:pt x="396" y="43"/>
                  </a:lnTo>
                  <a:lnTo>
                    <a:pt x="394" y="33"/>
                  </a:lnTo>
                  <a:lnTo>
                    <a:pt x="369" y="30"/>
                  </a:lnTo>
                  <a:lnTo>
                    <a:pt x="354" y="27"/>
                  </a:lnTo>
                  <a:lnTo>
                    <a:pt x="346" y="21"/>
                  </a:lnTo>
                  <a:lnTo>
                    <a:pt x="331" y="12"/>
                  </a:lnTo>
                  <a:lnTo>
                    <a:pt x="316" y="0"/>
                  </a:lnTo>
                  <a:lnTo>
                    <a:pt x="306" y="1"/>
                  </a:lnTo>
                  <a:lnTo>
                    <a:pt x="297" y="7"/>
                  </a:lnTo>
                  <a:lnTo>
                    <a:pt x="279" y="6"/>
                  </a:lnTo>
                  <a:lnTo>
                    <a:pt x="262" y="15"/>
                  </a:lnTo>
                  <a:lnTo>
                    <a:pt x="250" y="19"/>
                  </a:lnTo>
                  <a:lnTo>
                    <a:pt x="234" y="18"/>
                  </a:lnTo>
                  <a:lnTo>
                    <a:pt x="243" y="27"/>
                  </a:lnTo>
                  <a:lnTo>
                    <a:pt x="246" y="43"/>
                  </a:lnTo>
                  <a:lnTo>
                    <a:pt x="232" y="57"/>
                  </a:lnTo>
                  <a:lnTo>
                    <a:pt x="214" y="61"/>
                  </a:lnTo>
                  <a:lnTo>
                    <a:pt x="195" y="66"/>
                  </a:lnTo>
                  <a:lnTo>
                    <a:pt x="183" y="72"/>
                  </a:lnTo>
                  <a:lnTo>
                    <a:pt x="171" y="69"/>
                  </a:lnTo>
                  <a:lnTo>
                    <a:pt x="163" y="61"/>
                  </a:lnTo>
                  <a:lnTo>
                    <a:pt x="165" y="42"/>
                  </a:lnTo>
                  <a:lnTo>
                    <a:pt x="154" y="34"/>
                  </a:lnTo>
                  <a:lnTo>
                    <a:pt x="148" y="43"/>
                  </a:lnTo>
                  <a:lnTo>
                    <a:pt x="139" y="49"/>
                  </a:lnTo>
                  <a:lnTo>
                    <a:pt x="129" y="57"/>
                  </a:lnTo>
                  <a:lnTo>
                    <a:pt x="112" y="79"/>
                  </a:lnTo>
                  <a:lnTo>
                    <a:pt x="108" y="88"/>
                  </a:lnTo>
                  <a:lnTo>
                    <a:pt x="106" y="105"/>
                  </a:lnTo>
                  <a:lnTo>
                    <a:pt x="93" y="114"/>
                  </a:lnTo>
                  <a:lnTo>
                    <a:pt x="76" y="123"/>
                  </a:lnTo>
                  <a:lnTo>
                    <a:pt x="73" y="133"/>
                  </a:lnTo>
                  <a:lnTo>
                    <a:pt x="60" y="141"/>
                  </a:lnTo>
                  <a:lnTo>
                    <a:pt x="49" y="150"/>
                  </a:lnTo>
                  <a:lnTo>
                    <a:pt x="34" y="153"/>
                  </a:lnTo>
                  <a:lnTo>
                    <a:pt x="21" y="159"/>
                  </a:lnTo>
                  <a:lnTo>
                    <a:pt x="10" y="160"/>
                  </a:lnTo>
                  <a:lnTo>
                    <a:pt x="0" y="162"/>
                  </a:lnTo>
                  <a:lnTo>
                    <a:pt x="15" y="166"/>
                  </a:lnTo>
                  <a:lnTo>
                    <a:pt x="28" y="163"/>
                  </a:lnTo>
                  <a:lnTo>
                    <a:pt x="39" y="157"/>
                  </a:lnTo>
                  <a:lnTo>
                    <a:pt x="49" y="157"/>
                  </a:lnTo>
                  <a:lnTo>
                    <a:pt x="58" y="166"/>
                  </a:lnTo>
                  <a:lnTo>
                    <a:pt x="64" y="175"/>
                  </a:lnTo>
                  <a:lnTo>
                    <a:pt x="64" y="187"/>
                  </a:lnTo>
                  <a:lnTo>
                    <a:pt x="58" y="198"/>
                  </a:lnTo>
                  <a:lnTo>
                    <a:pt x="69" y="202"/>
                  </a:lnTo>
                  <a:lnTo>
                    <a:pt x="73" y="211"/>
                  </a:lnTo>
                  <a:lnTo>
                    <a:pt x="58" y="220"/>
                  </a:lnTo>
                  <a:lnTo>
                    <a:pt x="70" y="232"/>
                  </a:lnTo>
                  <a:lnTo>
                    <a:pt x="67" y="243"/>
                  </a:lnTo>
                  <a:lnTo>
                    <a:pt x="78" y="253"/>
                  </a:lnTo>
                  <a:lnTo>
                    <a:pt x="97" y="250"/>
                  </a:lnTo>
                  <a:lnTo>
                    <a:pt x="93" y="268"/>
                  </a:lnTo>
                  <a:lnTo>
                    <a:pt x="106" y="274"/>
                  </a:lnTo>
                  <a:lnTo>
                    <a:pt x="120" y="282"/>
                  </a:lnTo>
                  <a:lnTo>
                    <a:pt x="133" y="273"/>
                  </a:lnTo>
                  <a:lnTo>
                    <a:pt x="150" y="285"/>
                  </a:lnTo>
                  <a:lnTo>
                    <a:pt x="145" y="265"/>
                  </a:lnTo>
                  <a:lnTo>
                    <a:pt x="150" y="256"/>
                  </a:lnTo>
                  <a:lnTo>
                    <a:pt x="156" y="240"/>
                  </a:lnTo>
                  <a:lnTo>
                    <a:pt x="168" y="225"/>
                  </a:lnTo>
                  <a:lnTo>
                    <a:pt x="180" y="211"/>
                  </a:lnTo>
                  <a:lnTo>
                    <a:pt x="192" y="198"/>
                  </a:lnTo>
                  <a:lnTo>
                    <a:pt x="189" y="184"/>
                  </a:lnTo>
                  <a:lnTo>
                    <a:pt x="201" y="174"/>
                  </a:ln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19" name="Freeform 17"/>
            <p:cNvSpPr>
              <a:spLocks/>
            </p:cNvSpPr>
            <p:nvPr/>
          </p:nvSpPr>
          <p:spPr bwMode="ltGray">
            <a:xfrm>
              <a:off x="2327" y="2330"/>
              <a:ext cx="43" cy="80"/>
            </a:xfrm>
            <a:custGeom>
              <a:avLst/>
              <a:gdLst>
                <a:gd name="T0" fmla="*/ 0 w 43"/>
                <a:gd name="T1" fmla="*/ 54 h 80"/>
                <a:gd name="T2" fmla="*/ 3 w 43"/>
                <a:gd name="T3" fmla="*/ 33 h 80"/>
                <a:gd name="T4" fmla="*/ 22 w 43"/>
                <a:gd name="T5" fmla="*/ 23 h 80"/>
                <a:gd name="T6" fmla="*/ 30 w 43"/>
                <a:gd name="T7" fmla="*/ 12 h 80"/>
                <a:gd name="T8" fmla="*/ 33 w 43"/>
                <a:gd name="T9" fmla="*/ 0 h 80"/>
                <a:gd name="T10" fmla="*/ 43 w 43"/>
                <a:gd name="T11" fmla="*/ 6 h 80"/>
                <a:gd name="T12" fmla="*/ 40 w 43"/>
                <a:gd name="T13" fmla="*/ 18 h 80"/>
                <a:gd name="T14" fmla="*/ 33 w 43"/>
                <a:gd name="T15" fmla="*/ 35 h 80"/>
                <a:gd name="T16" fmla="*/ 37 w 43"/>
                <a:gd name="T17" fmla="*/ 51 h 80"/>
                <a:gd name="T18" fmla="*/ 39 w 43"/>
                <a:gd name="T19" fmla="*/ 62 h 80"/>
                <a:gd name="T20" fmla="*/ 30 w 43"/>
                <a:gd name="T21" fmla="*/ 71 h 80"/>
                <a:gd name="T22" fmla="*/ 19 w 43"/>
                <a:gd name="T23" fmla="*/ 75 h 80"/>
                <a:gd name="T24" fmla="*/ 7 w 43"/>
                <a:gd name="T25" fmla="*/ 80 h 80"/>
                <a:gd name="T26" fmla="*/ 0 w 43"/>
                <a:gd name="T27" fmla="*/ 54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80">
                  <a:moveTo>
                    <a:pt x="0" y="54"/>
                  </a:moveTo>
                  <a:lnTo>
                    <a:pt x="3" y="33"/>
                  </a:lnTo>
                  <a:lnTo>
                    <a:pt x="22" y="23"/>
                  </a:lnTo>
                  <a:lnTo>
                    <a:pt x="30" y="12"/>
                  </a:lnTo>
                  <a:lnTo>
                    <a:pt x="33" y="0"/>
                  </a:lnTo>
                  <a:lnTo>
                    <a:pt x="43" y="6"/>
                  </a:lnTo>
                  <a:lnTo>
                    <a:pt x="40" y="18"/>
                  </a:lnTo>
                  <a:lnTo>
                    <a:pt x="33" y="35"/>
                  </a:lnTo>
                  <a:lnTo>
                    <a:pt x="37" y="51"/>
                  </a:lnTo>
                  <a:lnTo>
                    <a:pt x="39" y="62"/>
                  </a:lnTo>
                  <a:lnTo>
                    <a:pt x="30" y="71"/>
                  </a:lnTo>
                  <a:lnTo>
                    <a:pt x="19" y="75"/>
                  </a:lnTo>
                  <a:lnTo>
                    <a:pt x="7" y="80"/>
                  </a:lnTo>
                  <a:lnTo>
                    <a:pt x="0" y="54"/>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 name="Freeform 18"/>
            <p:cNvSpPr>
              <a:spLocks/>
            </p:cNvSpPr>
            <p:nvPr/>
          </p:nvSpPr>
          <p:spPr bwMode="ltGray">
            <a:xfrm>
              <a:off x="1562" y="2413"/>
              <a:ext cx="388" cy="502"/>
            </a:xfrm>
            <a:custGeom>
              <a:avLst/>
              <a:gdLst>
                <a:gd name="T0" fmla="*/ 170 w 388"/>
                <a:gd name="T1" fmla="*/ 214 h 502"/>
                <a:gd name="T2" fmla="*/ 126 w 388"/>
                <a:gd name="T3" fmla="*/ 239 h 502"/>
                <a:gd name="T4" fmla="*/ 170 w 388"/>
                <a:gd name="T5" fmla="*/ 240 h 502"/>
                <a:gd name="T6" fmla="*/ 156 w 388"/>
                <a:gd name="T7" fmla="*/ 276 h 502"/>
                <a:gd name="T8" fmla="*/ 132 w 388"/>
                <a:gd name="T9" fmla="*/ 312 h 502"/>
                <a:gd name="T10" fmla="*/ 110 w 388"/>
                <a:gd name="T11" fmla="*/ 330 h 502"/>
                <a:gd name="T12" fmla="*/ 106 w 388"/>
                <a:gd name="T13" fmla="*/ 356 h 502"/>
                <a:gd name="T14" fmla="*/ 110 w 388"/>
                <a:gd name="T15" fmla="*/ 382 h 502"/>
                <a:gd name="T16" fmla="*/ 124 w 388"/>
                <a:gd name="T17" fmla="*/ 410 h 502"/>
                <a:gd name="T18" fmla="*/ 92 w 388"/>
                <a:gd name="T19" fmla="*/ 434 h 502"/>
                <a:gd name="T20" fmla="*/ 110 w 388"/>
                <a:gd name="T21" fmla="*/ 462 h 502"/>
                <a:gd name="T22" fmla="*/ 146 w 388"/>
                <a:gd name="T23" fmla="*/ 470 h 502"/>
                <a:gd name="T24" fmla="*/ 176 w 388"/>
                <a:gd name="T25" fmla="*/ 472 h 502"/>
                <a:gd name="T26" fmla="*/ 160 w 388"/>
                <a:gd name="T27" fmla="*/ 416 h 502"/>
                <a:gd name="T28" fmla="*/ 176 w 388"/>
                <a:gd name="T29" fmla="*/ 380 h 502"/>
                <a:gd name="T30" fmla="*/ 194 w 388"/>
                <a:gd name="T31" fmla="*/ 404 h 502"/>
                <a:gd name="T32" fmla="*/ 172 w 388"/>
                <a:gd name="T33" fmla="*/ 430 h 502"/>
                <a:gd name="T34" fmla="*/ 188 w 388"/>
                <a:gd name="T35" fmla="*/ 460 h 502"/>
                <a:gd name="T36" fmla="*/ 172 w 388"/>
                <a:gd name="T37" fmla="*/ 490 h 502"/>
                <a:gd name="T38" fmla="*/ 198 w 388"/>
                <a:gd name="T39" fmla="*/ 494 h 502"/>
                <a:gd name="T40" fmla="*/ 228 w 388"/>
                <a:gd name="T41" fmla="*/ 478 h 502"/>
                <a:gd name="T42" fmla="*/ 240 w 388"/>
                <a:gd name="T43" fmla="*/ 454 h 502"/>
                <a:gd name="T44" fmla="*/ 240 w 388"/>
                <a:gd name="T45" fmla="*/ 434 h 502"/>
                <a:gd name="T46" fmla="*/ 260 w 388"/>
                <a:gd name="T47" fmla="*/ 456 h 502"/>
                <a:gd name="T48" fmla="*/ 286 w 388"/>
                <a:gd name="T49" fmla="*/ 424 h 502"/>
                <a:gd name="T50" fmla="*/ 296 w 388"/>
                <a:gd name="T51" fmla="*/ 392 h 502"/>
                <a:gd name="T52" fmla="*/ 300 w 388"/>
                <a:gd name="T53" fmla="*/ 348 h 502"/>
                <a:gd name="T54" fmla="*/ 318 w 388"/>
                <a:gd name="T55" fmla="*/ 310 h 502"/>
                <a:gd name="T56" fmla="*/ 330 w 388"/>
                <a:gd name="T57" fmla="*/ 278 h 502"/>
                <a:gd name="T58" fmla="*/ 334 w 388"/>
                <a:gd name="T59" fmla="*/ 258 h 502"/>
                <a:gd name="T60" fmla="*/ 372 w 388"/>
                <a:gd name="T61" fmla="*/ 218 h 502"/>
                <a:gd name="T62" fmla="*/ 388 w 388"/>
                <a:gd name="T63" fmla="*/ 196 h 502"/>
                <a:gd name="T64" fmla="*/ 378 w 388"/>
                <a:gd name="T65" fmla="*/ 170 h 502"/>
                <a:gd name="T66" fmla="*/ 366 w 388"/>
                <a:gd name="T67" fmla="*/ 142 h 502"/>
                <a:gd name="T68" fmla="*/ 352 w 388"/>
                <a:gd name="T69" fmla="*/ 126 h 502"/>
                <a:gd name="T70" fmla="*/ 322 w 388"/>
                <a:gd name="T71" fmla="*/ 118 h 502"/>
                <a:gd name="T72" fmla="*/ 346 w 388"/>
                <a:gd name="T73" fmla="*/ 94 h 502"/>
                <a:gd name="T74" fmla="*/ 340 w 388"/>
                <a:gd name="T75" fmla="*/ 66 h 502"/>
                <a:gd name="T76" fmla="*/ 304 w 388"/>
                <a:gd name="T77" fmla="*/ 62 h 502"/>
                <a:gd name="T78" fmla="*/ 274 w 388"/>
                <a:gd name="T79" fmla="*/ 76 h 502"/>
                <a:gd name="T80" fmla="*/ 248 w 388"/>
                <a:gd name="T81" fmla="*/ 38 h 502"/>
                <a:gd name="T82" fmla="*/ 230 w 388"/>
                <a:gd name="T83" fmla="*/ 16 h 502"/>
                <a:gd name="T84" fmla="*/ 209 w 388"/>
                <a:gd name="T85" fmla="*/ 11 h 502"/>
                <a:gd name="T86" fmla="*/ 174 w 388"/>
                <a:gd name="T87" fmla="*/ 12 h 502"/>
                <a:gd name="T88" fmla="*/ 160 w 388"/>
                <a:gd name="T89" fmla="*/ 48 h 502"/>
                <a:gd name="T90" fmla="*/ 154 w 388"/>
                <a:gd name="T91" fmla="*/ 80 h 502"/>
                <a:gd name="T92" fmla="*/ 134 w 388"/>
                <a:gd name="T93" fmla="*/ 50 h 502"/>
                <a:gd name="T94" fmla="*/ 104 w 388"/>
                <a:gd name="T95" fmla="*/ 59 h 502"/>
                <a:gd name="T96" fmla="*/ 75 w 388"/>
                <a:gd name="T97" fmla="*/ 61 h 502"/>
                <a:gd name="T98" fmla="*/ 53 w 388"/>
                <a:gd name="T99" fmla="*/ 83 h 502"/>
                <a:gd name="T100" fmla="*/ 12 w 388"/>
                <a:gd name="T101" fmla="*/ 101 h 502"/>
                <a:gd name="T102" fmla="*/ 2 w 388"/>
                <a:gd name="T103" fmla="*/ 130 h 502"/>
                <a:gd name="T104" fmla="*/ 36 w 388"/>
                <a:gd name="T105" fmla="*/ 130 h 502"/>
                <a:gd name="T106" fmla="*/ 75 w 388"/>
                <a:gd name="T107" fmla="*/ 153 h 502"/>
                <a:gd name="T108" fmla="*/ 87 w 388"/>
                <a:gd name="T109" fmla="*/ 195 h 502"/>
                <a:gd name="T110" fmla="*/ 102 w 388"/>
                <a:gd name="T111" fmla="*/ 177 h 502"/>
                <a:gd name="T112" fmla="*/ 94 w 388"/>
                <a:gd name="T113" fmla="*/ 132 h 502"/>
                <a:gd name="T114" fmla="*/ 128 w 388"/>
                <a:gd name="T115" fmla="*/ 102 h 502"/>
                <a:gd name="T116" fmla="*/ 152 w 388"/>
                <a:gd name="T117" fmla="*/ 118 h 502"/>
                <a:gd name="T118" fmla="*/ 150 w 388"/>
                <a:gd name="T119" fmla="*/ 150 h 502"/>
                <a:gd name="T120" fmla="*/ 172 w 388"/>
                <a:gd name="T121" fmla="*/ 200 h 5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8" h="502">
                  <a:moveTo>
                    <a:pt x="172" y="200"/>
                  </a:moveTo>
                  <a:lnTo>
                    <a:pt x="170" y="214"/>
                  </a:lnTo>
                  <a:lnTo>
                    <a:pt x="141" y="220"/>
                  </a:lnTo>
                  <a:lnTo>
                    <a:pt x="126" y="239"/>
                  </a:lnTo>
                  <a:lnTo>
                    <a:pt x="140" y="242"/>
                  </a:lnTo>
                  <a:lnTo>
                    <a:pt x="170" y="240"/>
                  </a:lnTo>
                  <a:lnTo>
                    <a:pt x="166" y="260"/>
                  </a:lnTo>
                  <a:lnTo>
                    <a:pt x="156" y="276"/>
                  </a:lnTo>
                  <a:lnTo>
                    <a:pt x="142" y="294"/>
                  </a:lnTo>
                  <a:lnTo>
                    <a:pt x="132" y="312"/>
                  </a:lnTo>
                  <a:lnTo>
                    <a:pt x="114" y="316"/>
                  </a:lnTo>
                  <a:lnTo>
                    <a:pt x="110" y="330"/>
                  </a:lnTo>
                  <a:lnTo>
                    <a:pt x="110" y="342"/>
                  </a:lnTo>
                  <a:lnTo>
                    <a:pt x="106" y="356"/>
                  </a:lnTo>
                  <a:lnTo>
                    <a:pt x="102" y="370"/>
                  </a:lnTo>
                  <a:lnTo>
                    <a:pt x="110" y="382"/>
                  </a:lnTo>
                  <a:lnTo>
                    <a:pt x="120" y="396"/>
                  </a:lnTo>
                  <a:lnTo>
                    <a:pt x="124" y="410"/>
                  </a:lnTo>
                  <a:lnTo>
                    <a:pt x="116" y="426"/>
                  </a:lnTo>
                  <a:lnTo>
                    <a:pt x="92" y="434"/>
                  </a:lnTo>
                  <a:lnTo>
                    <a:pt x="102" y="450"/>
                  </a:lnTo>
                  <a:lnTo>
                    <a:pt x="110" y="462"/>
                  </a:lnTo>
                  <a:lnTo>
                    <a:pt x="128" y="462"/>
                  </a:lnTo>
                  <a:lnTo>
                    <a:pt x="146" y="470"/>
                  </a:lnTo>
                  <a:lnTo>
                    <a:pt x="156" y="478"/>
                  </a:lnTo>
                  <a:lnTo>
                    <a:pt x="176" y="472"/>
                  </a:lnTo>
                  <a:lnTo>
                    <a:pt x="164" y="446"/>
                  </a:lnTo>
                  <a:lnTo>
                    <a:pt x="160" y="416"/>
                  </a:lnTo>
                  <a:lnTo>
                    <a:pt x="164" y="398"/>
                  </a:lnTo>
                  <a:lnTo>
                    <a:pt x="176" y="380"/>
                  </a:lnTo>
                  <a:lnTo>
                    <a:pt x="194" y="390"/>
                  </a:lnTo>
                  <a:lnTo>
                    <a:pt x="194" y="404"/>
                  </a:lnTo>
                  <a:lnTo>
                    <a:pt x="178" y="418"/>
                  </a:lnTo>
                  <a:lnTo>
                    <a:pt x="172" y="430"/>
                  </a:lnTo>
                  <a:lnTo>
                    <a:pt x="184" y="442"/>
                  </a:lnTo>
                  <a:lnTo>
                    <a:pt x="188" y="460"/>
                  </a:lnTo>
                  <a:lnTo>
                    <a:pt x="186" y="476"/>
                  </a:lnTo>
                  <a:lnTo>
                    <a:pt x="172" y="490"/>
                  </a:lnTo>
                  <a:lnTo>
                    <a:pt x="168" y="502"/>
                  </a:lnTo>
                  <a:lnTo>
                    <a:pt x="198" y="494"/>
                  </a:lnTo>
                  <a:lnTo>
                    <a:pt x="214" y="496"/>
                  </a:lnTo>
                  <a:lnTo>
                    <a:pt x="228" y="478"/>
                  </a:lnTo>
                  <a:lnTo>
                    <a:pt x="242" y="470"/>
                  </a:lnTo>
                  <a:lnTo>
                    <a:pt x="240" y="454"/>
                  </a:lnTo>
                  <a:lnTo>
                    <a:pt x="228" y="450"/>
                  </a:lnTo>
                  <a:lnTo>
                    <a:pt x="240" y="434"/>
                  </a:lnTo>
                  <a:lnTo>
                    <a:pt x="256" y="444"/>
                  </a:lnTo>
                  <a:lnTo>
                    <a:pt x="260" y="456"/>
                  </a:lnTo>
                  <a:lnTo>
                    <a:pt x="276" y="446"/>
                  </a:lnTo>
                  <a:lnTo>
                    <a:pt x="286" y="424"/>
                  </a:lnTo>
                  <a:lnTo>
                    <a:pt x="286" y="410"/>
                  </a:lnTo>
                  <a:lnTo>
                    <a:pt x="296" y="392"/>
                  </a:lnTo>
                  <a:lnTo>
                    <a:pt x="296" y="370"/>
                  </a:lnTo>
                  <a:lnTo>
                    <a:pt x="300" y="348"/>
                  </a:lnTo>
                  <a:lnTo>
                    <a:pt x="306" y="332"/>
                  </a:lnTo>
                  <a:lnTo>
                    <a:pt x="318" y="310"/>
                  </a:lnTo>
                  <a:lnTo>
                    <a:pt x="324" y="290"/>
                  </a:lnTo>
                  <a:lnTo>
                    <a:pt x="330" y="278"/>
                  </a:lnTo>
                  <a:lnTo>
                    <a:pt x="342" y="272"/>
                  </a:lnTo>
                  <a:lnTo>
                    <a:pt x="334" y="258"/>
                  </a:lnTo>
                  <a:lnTo>
                    <a:pt x="344" y="244"/>
                  </a:lnTo>
                  <a:lnTo>
                    <a:pt x="372" y="218"/>
                  </a:lnTo>
                  <a:lnTo>
                    <a:pt x="382" y="208"/>
                  </a:lnTo>
                  <a:lnTo>
                    <a:pt x="388" y="196"/>
                  </a:lnTo>
                  <a:lnTo>
                    <a:pt x="384" y="180"/>
                  </a:lnTo>
                  <a:lnTo>
                    <a:pt x="378" y="170"/>
                  </a:lnTo>
                  <a:lnTo>
                    <a:pt x="386" y="152"/>
                  </a:lnTo>
                  <a:lnTo>
                    <a:pt x="366" y="142"/>
                  </a:lnTo>
                  <a:lnTo>
                    <a:pt x="368" y="128"/>
                  </a:lnTo>
                  <a:lnTo>
                    <a:pt x="352" y="126"/>
                  </a:lnTo>
                  <a:lnTo>
                    <a:pt x="332" y="126"/>
                  </a:lnTo>
                  <a:lnTo>
                    <a:pt x="322" y="118"/>
                  </a:lnTo>
                  <a:lnTo>
                    <a:pt x="334" y="106"/>
                  </a:lnTo>
                  <a:lnTo>
                    <a:pt x="346" y="94"/>
                  </a:lnTo>
                  <a:lnTo>
                    <a:pt x="350" y="82"/>
                  </a:lnTo>
                  <a:lnTo>
                    <a:pt x="340" y="66"/>
                  </a:lnTo>
                  <a:lnTo>
                    <a:pt x="320" y="54"/>
                  </a:lnTo>
                  <a:lnTo>
                    <a:pt x="304" y="62"/>
                  </a:lnTo>
                  <a:lnTo>
                    <a:pt x="292" y="72"/>
                  </a:lnTo>
                  <a:lnTo>
                    <a:pt x="274" y="76"/>
                  </a:lnTo>
                  <a:lnTo>
                    <a:pt x="254" y="56"/>
                  </a:lnTo>
                  <a:lnTo>
                    <a:pt x="248" y="38"/>
                  </a:lnTo>
                  <a:lnTo>
                    <a:pt x="248" y="20"/>
                  </a:lnTo>
                  <a:lnTo>
                    <a:pt x="230" y="16"/>
                  </a:lnTo>
                  <a:lnTo>
                    <a:pt x="230" y="0"/>
                  </a:lnTo>
                  <a:lnTo>
                    <a:pt x="209" y="11"/>
                  </a:lnTo>
                  <a:lnTo>
                    <a:pt x="188" y="8"/>
                  </a:lnTo>
                  <a:lnTo>
                    <a:pt x="174" y="12"/>
                  </a:lnTo>
                  <a:lnTo>
                    <a:pt x="156" y="30"/>
                  </a:lnTo>
                  <a:lnTo>
                    <a:pt x="160" y="48"/>
                  </a:lnTo>
                  <a:lnTo>
                    <a:pt x="172" y="58"/>
                  </a:lnTo>
                  <a:lnTo>
                    <a:pt x="154" y="80"/>
                  </a:lnTo>
                  <a:lnTo>
                    <a:pt x="144" y="64"/>
                  </a:lnTo>
                  <a:lnTo>
                    <a:pt x="134" y="50"/>
                  </a:lnTo>
                  <a:lnTo>
                    <a:pt x="118" y="56"/>
                  </a:lnTo>
                  <a:lnTo>
                    <a:pt x="104" y="59"/>
                  </a:lnTo>
                  <a:lnTo>
                    <a:pt x="89" y="59"/>
                  </a:lnTo>
                  <a:lnTo>
                    <a:pt x="75" y="61"/>
                  </a:lnTo>
                  <a:lnTo>
                    <a:pt x="69" y="73"/>
                  </a:lnTo>
                  <a:lnTo>
                    <a:pt x="53" y="83"/>
                  </a:lnTo>
                  <a:lnTo>
                    <a:pt x="33" y="89"/>
                  </a:lnTo>
                  <a:lnTo>
                    <a:pt x="12" y="101"/>
                  </a:lnTo>
                  <a:lnTo>
                    <a:pt x="0" y="116"/>
                  </a:lnTo>
                  <a:lnTo>
                    <a:pt x="2" y="130"/>
                  </a:lnTo>
                  <a:lnTo>
                    <a:pt x="35" y="119"/>
                  </a:lnTo>
                  <a:lnTo>
                    <a:pt x="36" y="130"/>
                  </a:lnTo>
                  <a:lnTo>
                    <a:pt x="55" y="138"/>
                  </a:lnTo>
                  <a:lnTo>
                    <a:pt x="75" y="153"/>
                  </a:lnTo>
                  <a:lnTo>
                    <a:pt x="72" y="178"/>
                  </a:lnTo>
                  <a:lnTo>
                    <a:pt x="87" y="195"/>
                  </a:lnTo>
                  <a:lnTo>
                    <a:pt x="102" y="195"/>
                  </a:lnTo>
                  <a:lnTo>
                    <a:pt x="102" y="177"/>
                  </a:lnTo>
                  <a:lnTo>
                    <a:pt x="117" y="163"/>
                  </a:lnTo>
                  <a:lnTo>
                    <a:pt x="94" y="132"/>
                  </a:lnTo>
                  <a:lnTo>
                    <a:pt x="109" y="115"/>
                  </a:lnTo>
                  <a:lnTo>
                    <a:pt x="128" y="102"/>
                  </a:lnTo>
                  <a:lnTo>
                    <a:pt x="136" y="118"/>
                  </a:lnTo>
                  <a:lnTo>
                    <a:pt x="152" y="118"/>
                  </a:lnTo>
                  <a:lnTo>
                    <a:pt x="150" y="136"/>
                  </a:lnTo>
                  <a:lnTo>
                    <a:pt x="150" y="150"/>
                  </a:lnTo>
                  <a:lnTo>
                    <a:pt x="156" y="181"/>
                  </a:lnTo>
                  <a:lnTo>
                    <a:pt x="172" y="200"/>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1" name="Freeform 19"/>
            <p:cNvSpPr>
              <a:spLocks/>
            </p:cNvSpPr>
            <p:nvPr/>
          </p:nvSpPr>
          <p:spPr bwMode="ltGray">
            <a:xfrm>
              <a:off x="1577" y="2767"/>
              <a:ext cx="56" cy="45"/>
            </a:xfrm>
            <a:custGeom>
              <a:avLst/>
              <a:gdLst>
                <a:gd name="T0" fmla="*/ 18 w 56"/>
                <a:gd name="T1" fmla="*/ 19 h 45"/>
                <a:gd name="T2" fmla="*/ 36 w 56"/>
                <a:gd name="T3" fmla="*/ 7 h 45"/>
                <a:gd name="T4" fmla="*/ 48 w 56"/>
                <a:gd name="T5" fmla="*/ 0 h 45"/>
                <a:gd name="T6" fmla="*/ 36 w 56"/>
                <a:gd name="T7" fmla="*/ 22 h 45"/>
                <a:gd name="T8" fmla="*/ 18 w 56"/>
                <a:gd name="T9" fmla="*/ 45 h 45"/>
                <a:gd name="T10" fmla="*/ 3 w 56"/>
                <a:gd name="T11" fmla="*/ 39 h 45"/>
                <a:gd name="T12" fmla="*/ 13 w 56"/>
                <a:gd name="T13" fmla="*/ 25 h 45"/>
                <a:gd name="T14" fmla="*/ 18 w 56"/>
                <a:gd name="T15" fmla="*/ 19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45">
                  <a:moveTo>
                    <a:pt x="18" y="19"/>
                  </a:moveTo>
                  <a:cubicBezTo>
                    <a:pt x="24" y="15"/>
                    <a:pt x="30" y="11"/>
                    <a:pt x="36" y="7"/>
                  </a:cubicBezTo>
                  <a:cubicBezTo>
                    <a:pt x="40" y="2"/>
                    <a:pt x="42" y="1"/>
                    <a:pt x="48" y="0"/>
                  </a:cubicBezTo>
                  <a:cubicBezTo>
                    <a:pt x="56" y="11"/>
                    <a:pt x="45" y="16"/>
                    <a:pt x="36" y="22"/>
                  </a:cubicBezTo>
                  <a:cubicBezTo>
                    <a:pt x="32" y="33"/>
                    <a:pt x="29" y="40"/>
                    <a:pt x="18" y="45"/>
                  </a:cubicBezTo>
                  <a:cubicBezTo>
                    <a:pt x="12" y="43"/>
                    <a:pt x="8" y="43"/>
                    <a:pt x="3" y="39"/>
                  </a:cubicBezTo>
                  <a:cubicBezTo>
                    <a:pt x="0" y="30"/>
                    <a:pt x="6" y="29"/>
                    <a:pt x="13" y="25"/>
                  </a:cubicBezTo>
                  <a:cubicBezTo>
                    <a:pt x="17" y="20"/>
                    <a:pt x="15" y="22"/>
                    <a:pt x="18" y="19"/>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2" name="Freeform 20"/>
            <p:cNvSpPr>
              <a:spLocks/>
            </p:cNvSpPr>
            <p:nvPr/>
          </p:nvSpPr>
          <p:spPr bwMode="ltGray">
            <a:xfrm>
              <a:off x="1637" y="2656"/>
              <a:ext cx="55" cy="81"/>
            </a:xfrm>
            <a:custGeom>
              <a:avLst/>
              <a:gdLst>
                <a:gd name="T0" fmla="*/ 21 w 55"/>
                <a:gd name="T1" fmla="*/ 76 h 81"/>
                <a:gd name="T2" fmla="*/ 0 w 55"/>
                <a:gd name="T3" fmla="*/ 63 h 81"/>
                <a:gd name="T4" fmla="*/ 6 w 55"/>
                <a:gd name="T5" fmla="*/ 49 h 81"/>
                <a:gd name="T6" fmla="*/ 7 w 55"/>
                <a:gd name="T7" fmla="*/ 34 h 81"/>
                <a:gd name="T8" fmla="*/ 1 w 55"/>
                <a:gd name="T9" fmla="*/ 19 h 81"/>
                <a:gd name="T10" fmla="*/ 24 w 55"/>
                <a:gd name="T11" fmla="*/ 0 h 81"/>
                <a:gd name="T12" fmla="*/ 43 w 55"/>
                <a:gd name="T13" fmla="*/ 4 h 81"/>
                <a:gd name="T14" fmla="*/ 55 w 55"/>
                <a:gd name="T15" fmla="*/ 15 h 81"/>
                <a:gd name="T16" fmla="*/ 39 w 55"/>
                <a:gd name="T17" fmla="*/ 33 h 81"/>
                <a:gd name="T18" fmla="*/ 34 w 55"/>
                <a:gd name="T19" fmla="*/ 22 h 81"/>
                <a:gd name="T20" fmla="*/ 34 w 55"/>
                <a:gd name="T21" fmla="*/ 37 h 81"/>
                <a:gd name="T22" fmla="*/ 24 w 55"/>
                <a:gd name="T23" fmla="*/ 45 h 81"/>
                <a:gd name="T24" fmla="*/ 22 w 55"/>
                <a:gd name="T25" fmla="*/ 57 h 81"/>
                <a:gd name="T26" fmla="*/ 16 w 55"/>
                <a:gd name="T27" fmla="*/ 67 h 81"/>
                <a:gd name="T28" fmla="*/ 21 w 55"/>
                <a:gd name="T29" fmla="*/ 76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81">
                  <a:moveTo>
                    <a:pt x="21" y="76"/>
                  </a:moveTo>
                  <a:cubicBezTo>
                    <a:pt x="9" y="81"/>
                    <a:pt x="6" y="71"/>
                    <a:pt x="0" y="63"/>
                  </a:cubicBezTo>
                  <a:cubicBezTo>
                    <a:pt x="1" y="57"/>
                    <a:pt x="3" y="54"/>
                    <a:pt x="6" y="49"/>
                  </a:cubicBezTo>
                  <a:cubicBezTo>
                    <a:pt x="3" y="43"/>
                    <a:pt x="6" y="40"/>
                    <a:pt x="7" y="34"/>
                  </a:cubicBezTo>
                  <a:cubicBezTo>
                    <a:pt x="6" y="28"/>
                    <a:pt x="3" y="25"/>
                    <a:pt x="1" y="19"/>
                  </a:cubicBezTo>
                  <a:cubicBezTo>
                    <a:pt x="7" y="8"/>
                    <a:pt x="11" y="2"/>
                    <a:pt x="24" y="0"/>
                  </a:cubicBezTo>
                  <a:cubicBezTo>
                    <a:pt x="31" y="1"/>
                    <a:pt x="36" y="3"/>
                    <a:pt x="43" y="4"/>
                  </a:cubicBezTo>
                  <a:cubicBezTo>
                    <a:pt x="50" y="8"/>
                    <a:pt x="54" y="6"/>
                    <a:pt x="55" y="15"/>
                  </a:cubicBezTo>
                  <a:cubicBezTo>
                    <a:pt x="51" y="21"/>
                    <a:pt x="45" y="30"/>
                    <a:pt x="39" y="33"/>
                  </a:cubicBezTo>
                  <a:cubicBezTo>
                    <a:pt x="34" y="25"/>
                    <a:pt x="43" y="26"/>
                    <a:pt x="34" y="22"/>
                  </a:cubicBezTo>
                  <a:cubicBezTo>
                    <a:pt x="27" y="27"/>
                    <a:pt x="27" y="32"/>
                    <a:pt x="34" y="37"/>
                  </a:cubicBezTo>
                  <a:cubicBezTo>
                    <a:pt x="33" y="44"/>
                    <a:pt x="30" y="42"/>
                    <a:pt x="24" y="45"/>
                  </a:cubicBezTo>
                  <a:cubicBezTo>
                    <a:pt x="30" y="50"/>
                    <a:pt x="29" y="54"/>
                    <a:pt x="22" y="57"/>
                  </a:cubicBezTo>
                  <a:cubicBezTo>
                    <a:pt x="14" y="53"/>
                    <a:pt x="20" y="61"/>
                    <a:pt x="16" y="67"/>
                  </a:cubicBezTo>
                  <a:cubicBezTo>
                    <a:pt x="18" y="74"/>
                    <a:pt x="17" y="72"/>
                    <a:pt x="21" y="7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3" name="Freeform 21"/>
            <p:cNvSpPr>
              <a:spLocks/>
            </p:cNvSpPr>
            <p:nvPr/>
          </p:nvSpPr>
          <p:spPr bwMode="ltGray">
            <a:xfrm>
              <a:off x="1592" y="2559"/>
              <a:ext cx="116" cy="94"/>
            </a:xfrm>
            <a:custGeom>
              <a:avLst/>
              <a:gdLst>
                <a:gd name="T0" fmla="*/ 3 w 116"/>
                <a:gd name="T1" fmla="*/ 13 h 94"/>
                <a:gd name="T2" fmla="*/ 15 w 116"/>
                <a:gd name="T3" fmla="*/ 2 h 94"/>
                <a:gd name="T4" fmla="*/ 28 w 116"/>
                <a:gd name="T5" fmla="*/ 17 h 94"/>
                <a:gd name="T6" fmla="*/ 28 w 116"/>
                <a:gd name="T7" fmla="*/ 32 h 94"/>
                <a:gd name="T8" fmla="*/ 39 w 116"/>
                <a:gd name="T9" fmla="*/ 49 h 94"/>
                <a:gd name="T10" fmla="*/ 57 w 116"/>
                <a:gd name="T11" fmla="*/ 59 h 94"/>
                <a:gd name="T12" fmla="*/ 72 w 116"/>
                <a:gd name="T13" fmla="*/ 59 h 94"/>
                <a:gd name="T14" fmla="*/ 96 w 116"/>
                <a:gd name="T15" fmla="*/ 46 h 94"/>
                <a:gd name="T16" fmla="*/ 93 w 116"/>
                <a:gd name="T17" fmla="*/ 71 h 94"/>
                <a:gd name="T18" fmla="*/ 79 w 116"/>
                <a:gd name="T19" fmla="*/ 92 h 94"/>
                <a:gd name="T20" fmla="*/ 73 w 116"/>
                <a:gd name="T21" fmla="*/ 79 h 94"/>
                <a:gd name="T22" fmla="*/ 67 w 116"/>
                <a:gd name="T23" fmla="*/ 64 h 94"/>
                <a:gd name="T24" fmla="*/ 49 w 116"/>
                <a:gd name="T25" fmla="*/ 74 h 94"/>
                <a:gd name="T26" fmla="*/ 27 w 116"/>
                <a:gd name="T27" fmla="*/ 94 h 94"/>
                <a:gd name="T28" fmla="*/ 30 w 116"/>
                <a:gd name="T29" fmla="*/ 79 h 94"/>
                <a:gd name="T30" fmla="*/ 31 w 116"/>
                <a:gd name="T31" fmla="*/ 65 h 94"/>
                <a:gd name="T32" fmla="*/ 16 w 116"/>
                <a:gd name="T33" fmla="*/ 53 h 94"/>
                <a:gd name="T34" fmla="*/ 1 w 116"/>
                <a:gd name="T35" fmla="*/ 34 h 94"/>
                <a:gd name="T36" fmla="*/ 3 w 116"/>
                <a:gd name="T37" fmla="*/ 13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94">
                  <a:moveTo>
                    <a:pt x="3" y="13"/>
                  </a:moveTo>
                  <a:cubicBezTo>
                    <a:pt x="4" y="4"/>
                    <a:pt x="5" y="0"/>
                    <a:pt x="15" y="2"/>
                  </a:cubicBezTo>
                  <a:cubicBezTo>
                    <a:pt x="18" y="7"/>
                    <a:pt x="23" y="13"/>
                    <a:pt x="28" y="17"/>
                  </a:cubicBezTo>
                  <a:cubicBezTo>
                    <a:pt x="32" y="23"/>
                    <a:pt x="31" y="26"/>
                    <a:pt x="28" y="32"/>
                  </a:cubicBezTo>
                  <a:cubicBezTo>
                    <a:pt x="26" y="41"/>
                    <a:pt x="32" y="45"/>
                    <a:pt x="39" y="49"/>
                  </a:cubicBezTo>
                  <a:cubicBezTo>
                    <a:pt x="44" y="55"/>
                    <a:pt x="50" y="58"/>
                    <a:pt x="57" y="59"/>
                  </a:cubicBezTo>
                  <a:cubicBezTo>
                    <a:pt x="63" y="55"/>
                    <a:pt x="65" y="58"/>
                    <a:pt x="72" y="59"/>
                  </a:cubicBezTo>
                  <a:cubicBezTo>
                    <a:pt x="82" y="67"/>
                    <a:pt x="87" y="51"/>
                    <a:pt x="96" y="46"/>
                  </a:cubicBezTo>
                  <a:cubicBezTo>
                    <a:pt x="116" y="49"/>
                    <a:pt x="102" y="64"/>
                    <a:pt x="93" y="71"/>
                  </a:cubicBezTo>
                  <a:cubicBezTo>
                    <a:pt x="90" y="79"/>
                    <a:pt x="87" y="87"/>
                    <a:pt x="79" y="92"/>
                  </a:cubicBezTo>
                  <a:cubicBezTo>
                    <a:pt x="73" y="88"/>
                    <a:pt x="72" y="87"/>
                    <a:pt x="73" y="79"/>
                  </a:cubicBezTo>
                  <a:cubicBezTo>
                    <a:pt x="72" y="73"/>
                    <a:pt x="71" y="69"/>
                    <a:pt x="67" y="64"/>
                  </a:cubicBezTo>
                  <a:cubicBezTo>
                    <a:pt x="61" y="68"/>
                    <a:pt x="56" y="73"/>
                    <a:pt x="49" y="74"/>
                  </a:cubicBezTo>
                  <a:cubicBezTo>
                    <a:pt x="40" y="81"/>
                    <a:pt x="38" y="89"/>
                    <a:pt x="27" y="94"/>
                  </a:cubicBezTo>
                  <a:cubicBezTo>
                    <a:pt x="18" y="91"/>
                    <a:pt x="26" y="85"/>
                    <a:pt x="30" y="79"/>
                  </a:cubicBezTo>
                  <a:cubicBezTo>
                    <a:pt x="27" y="73"/>
                    <a:pt x="30" y="72"/>
                    <a:pt x="31" y="65"/>
                  </a:cubicBezTo>
                  <a:cubicBezTo>
                    <a:pt x="30" y="57"/>
                    <a:pt x="23" y="57"/>
                    <a:pt x="16" y="53"/>
                  </a:cubicBezTo>
                  <a:cubicBezTo>
                    <a:pt x="11" y="46"/>
                    <a:pt x="6" y="41"/>
                    <a:pt x="1" y="34"/>
                  </a:cubicBezTo>
                  <a:cubicBezTo>
                    <a:pt x="0" y="27"/>
                    <a:pt x="0" y="20"/>
                    <a:pt x="3" y="13"/>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4" name="Freeform 22"/>
            <p:cNvSpPr>
              <a:spLocks/>
            </p:cNvSpPr>
            <p:nvPr/>
          </p:nvSpPr>
          <p:spPr bwMode="ltGray">
            <a:xfrm>
              <a:off x="1449" y="2584"/>
              <a:ext cx="54" cy="56"/>
            </a:xfrm>
            <a:custGeom>
              <a:avLst/>
              <a:gdLst>
                <a:gd name="T0" fmla="*/ 29 w 54"/>
                <a:gd name="T1" fmla="*/ 18 h 56"/>
                <a:gd name="T2" fmla="*/ 14 w 54"/>
                <a:gd name="T3" fmla="*/ 13 h 56"/>
                <a:gd name="T4" fmla="*/ 14 w 54"/>
                <a:gd name="T5" fmla="*/ 30 h 56"/>
                <a:gd name="T6" fmla="*/ 0 w 54"/>
                <a:gd name="T7" fmla="*/ 46 h 56"/>
                <a:gd name="T8" fmla="*/ 24 w 54"/>
                <a:gd name="T9" fmla="*/ 51 h 56"/>
                <a:gd name="T10" fmla="*/ 38 w 54"/>
                <a:gd name="T11" fmla="*/ 43 h 56"/>
                <a:gd name="T12" fmla="*/ 47 w 54"/>
                <a:gd name="T13" fmla="*/ 34 h 56"/>
                <a:gd name="T14" fmla="*/ 51 w 54"/>
                <a:gd name="T15" fmla="*/ 16 h 56"/>
                <a:gd name="T16" fmla="*/ 42 w 54"/>
                <a:gd name="T17" fmla="*/ 3 h 56"/>
                <a:gd name="T18" fmla="*/ 29 w 54"/>
                <a:gd name="T19" fmla="*/ 18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56">
                  <a:moveTo>
                    <a:pt x="29" y="18"/>
                  </a:moveTo>
                  <a:cubicBezTo>
                    <a:pt x="24" y="16"/>
                    <a:pt x="19" y="15"/>
                    <a:pt x="14" y="13"/>
                  </a:cubicBezTo>
                  <a:cubicBezTo>
                    <a:pt x="10" y="20"/>
                    <a:pt x="11" y="23"/>
                    <a:pt x="14" y="30"/>
                  </a:cubicBezTo>
                  <a:cubicBezTo>
                    <a:pt x="9" y="36"/>
                    <a:pt x="7" y="42"/>
                    <a:pt x="0" y="46"/>
                  </a:cubicBezTo>
                  <a:cubicBezTo>
                    <a:pt x="6" y="56"/>
                    <a:pt x="12" y="52"/>
                    <a:pt x="24" y="51"/>
                  </a:cubicBezTo>
                  <a:cubicBezTo>
                    <a:pt x="29" y="48"/>
                    <a:pt x="33" y="45"/>
                    <a:pt x="38" y="43"/>
                  </a:cubicBezTo>
                  <a:cubicBezTo>
                    <a:pt x="47" y="48"/>
                    <a:pt x="48" y="43"/>
                    <a:pt x="47" y="34"/>
                  </a:cubicBezTo>
                  <a:cubicBezTo>
                    <a:pt x="49" y="22"/>
                    <a:pt x="54" y="28"/>
                    <a:pt x="51" y="16"/>
                  </a:cubicBezTo>
                  <a:cubicBezTo>
                    <a:pt x="50" y="7"/>
                    <a:pt x="52" y="0"/>
                    <a:pt x="42" y="3"/>
                  </a:cubicBezTo>
                  <a:cubicBezTo>
                    <a:pt x="40" y="16"/>
                    <a:pt x="38" y="12"/>
                    <a:pt x="29" y="1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5" name="Freeform 23"/>
            <p:cNvSpPr>
              <a:spLocks/>
            </p:cNvSpPr>
            <p:nvPr/>
          </p:nvSpPr>
          <p:spPr bwMode="ltGray">
            <a:xfrm>
              <a:off x="1504" y="2513"/>
              <a:ext cx="49" cy="89"/>
            </a:xfrm>
            <a:custGeom>
              <a:avLst/>
              <a:gdLst>
                <a:gd name="T0" fmla="*/ 8 w 49"/>
                <a:gd name="T1" fmla="*/ 74 h 89"/>
                <a:gd name="T2" fmla="*/ 4 w 49"/>
                <a:gd name="T3" fmla="*/ 63 h 89"/>
                <a:gd name="T4" fmla="*/ 22 w 49"/>
                <a:gd name="T5" fmla="*/ 44 h 89"/>
                <a:gd name="T6" fmla="*/ 20 w 49"/>
                <a:gd name="T7" fmla="*/ 6 h 89"/>
                <a:gd name="T8" fmla="*/ 34 w 49"/>
                <a:gd name="T9" fmla="*/ 5 h 89"/>
                <a:gd name="T10" fmla="*/ 31 w 49"/>
                <a:gd name="T11" fmla="*/ 17 h 89"/>
                <a:gd name="T12" fmla="*/ 31 w 49"/>
                <a:gd name="T13" fmla="*/ 30 h 89"/>
                <a:gd name="T14" fmla="*/ 44 w 49"/>
                <a:gd name="T15" fmla="*/ 50 h 89"/>
                <a:gd name="T16" fmla="*/ 26 w 49"/>
                <a:gd name="T17" fmla="*/ 72 h 89"/>
                <a:gd name="T18" fmla="*/ 22 w 49"/>
                <a:gd name="T19" fmla="*/ 86 h 89"/>
                <a:gd name="T20" fmla="*/ 5 w 49"/>
                <a:gd name="T21" fmla="*/ 89 h 89"/>
                <a:gd name="T22" fmla="*/ 8 w 49"/>
                <a:gd name="T23" fmla="*/ 74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89">
                  <a:moveTo>
                    <a:pt x="8" y="74"/>
                  </a:moveTo>
                  <a:cubicBezTo>
                    <a:pt x="2" y="71"/>
                    <a:pt x="1" y="69"/>
                    <a:pt x="4" y="63"/>
                  </a:cubicBezTo>
                  <a:cubicBezTo>
                    <a:pt x="6" y="53"/>
                    <a:pt x="13" y="49"/>
                    <a:pt x="22" y="44"/>
                  </a:cubicBezTo>
                  <a:cubicBezTo>
                    <a:pt x="28" y="35"/>
                    <a:pt x="24" y="17"/>
                    <a:pt x="20" y="6"/>
                  </a:cubicBezTo>
                  <a:cubicBezTo>
                    <a:pt x="25" y="0"/>
                    <a:pt x="28" y="2"/>
                    <a:pt x="34" y="5"/>
                  </a:cubicBezTo>
                  <a:cubicBezTo>
                    <a:pt x="38" y="11"/>
                    <a:pt x="37" y="13"/>
                    <a:pt x="31" y="17"/>
                  </a:cubicBezTo>
                  <a:cubicBezTo>
                    <a:pt x="28" y="23"/>
                    <a:pt x="27" y="25"/>
                    <a:pt x="31" y="30"/>
                  </a:cubicBezTo>
                  <a:cubicBezTo>
                    <a:pt x="27" y="43"/>
                    <a:pt x="36" y="44"/>
                    <a:pt x="44" y="50"/>
                  </a:cubicBezTo>
                  <a:cubicBezTo>
                    <a:pt x="49" y="61"/>
                    <a:pt x="34" y="67"/>
                    <a:pt x="26" y="72"/>
                  </a:cubicBezTo>
                  <a:cubicBezTo>
                    <a:pt x="29" y="82"/>
                    <a:pt x="24" y="77"/>
                    <a:pt x="22" y="86"/>
                  </a:cubicBezTo>
                  <a:cubicBezTo>
                    <a:pt x="13" y="84"/>
                    <a:pt x="13" y="84"/>
                    <a:pt x="5" y="89"/>
                  </a:cubicBezTo>
                  <a:cubicBezTo>
                    <a:pt x="0" y="80"/>
                    <a:pt x="8" y="84"/>
                    <a:pt x="8" y="74"/>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6" name="Freeform 24"/>
            <p:cNvSpPr>
              <a:spLocks/>
            </p:cNvSpPr>
            <p:nvPr/>
          </p:nvSpPr>
          <p:spPr bwMode="ltGray">
            <a:xfrm>
              <a:off x="1674" y="3005"/>
              <a:ext cx="54" cy="48"/>
            </a:xfrm>
            <a:custGeom>
              <a:avLst/>
              <a:gdLst>
                <a:gd name="T0" fmla="*/ 15 w 54"/>
                <a:gd name="T1" fmla="*/ 11 h 48"/>
                <a:gd name="T2" fmla="*/ 27 w 54"/>
                <a:gd name="T3" fmla="*/ 0 h 48"/>
                <a:gd name="T4" fmla="*/ 41 w 54"/>
                <a:gd name="T5" fmla="*/ 14 h 48"/>
                <a:gd name="T6" fmla="*/ 51 w 54"/>
                <a:gd name="T7" fmla="*/ 20 h 48"/>
                <a:gd name="T8" fmla="*/ 44 w 54"/>
                <a:gd name="T9" fmla="*/ 35 h 48"/>
                <a:gd name="T10" fmla="*/ 30 w 54"/>
                <a:gd name="T11" fmla="*/ 48 h 48"/>
                <a:gd name="T12" fmla="*/ 0 w 54"/>
                <a:gd name="T13" fmla="*/ 29 h 48"/>
                <a:gd name="T14" fmla="*/ 2 w 54"/>
                <a:gd name="T15" fmla="*/ 17 h 48"/>
                <a:gd name="T16" fmla="*/ 15 w 54"/>
                <a:gd name="T17" fmla="*/ 1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8">
                  <a:moveTo>
                    <a:pt x="15" y="11"/>
                  </a:moveTo>
                  <a:cubicBezTo>
                    <a:pt x="19" y="7"/>
                    <a:pt x="22" y="3"/>
                    <a:pt x="27" y="0"/>
                  </a:cubicBezTo>
                  <a:cubicBezTo>
                    <a:pt x="36" y="4"/>
                    <a:pt x="35" y="8"/>
                    <a:pt x="41" y="14"/>
                  </a:cubicBezTo>
                  <a:cubicBezTo>
                    <a:pt x="44" y="17"/>
                    <a:pt x="48" y="18"/>
                    <a:pt x="51" y="20"/>
                  </a:cubicBezTo>
                  <a:cubicBezTo>
                    <a:pt x="54" y="27"/>
                    <a:pt x="50" y="32"/>
                    <a:pt x="44" y="35"/>
                  </a:cubicBezTo>
                  <a:cubicBezTo>
                    <a:pt x="39" y="42"/>
                    <a:pt x="39" y="46"/>
                    <a:pt x="30" y="48"/>
                  </a:cubicBezTo>
                  <a:cubicBezTo>
                    <a:pt x="15" y="47"/>
                    <a:pt x="11" y="38"/>
                    <a:pt x="0" y="29"/>
                  </a:cubicBezTo>
                  <a:cubicBezTo>
                    <a:pt x="1" y="25"/>
                    <a:pt x="0" y="21"/>
                    <a:pt x="2" y="17"/>
                  </a:cubicBezTo>
                  <a:cubicBezTo>
                    <a:pt x="3" y="14"/>
                    <a:pt x="15" y="8"/>
                    <a:pt x="15" y="11"/>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7" name="Freeform 25"/>
            <p:cNvSpPr>
              <a:spLocks/>
            </p:cNvSpPr>
            <p:nvPr/>
          </p:nvSpPr>
          <p:spPr bwMode="ltGray">
            <a:xfrm>
              <a:off x="1752" y="2947"/>
              <a:ext cx="41" cy="85"/>
            </a:xfrm>
            <a:custGeom>
              <a:avLst/>
              <a:gdLst>
                <a:gd name="T0" fmla="*/ 0 w 41"/>
                <a:gd name="T1" fmla="*/ 78 h 85"/>
                <a:gd name="T2" fmla="*/ 8 w 41"/>
                <a:gd name="T3" fmla="*/ 55 h 85"/>
                <a:gd name="T4" fmla="*/ 26 w 41"/>
                <a:gd name="T5" fmla="*/ 10 h 85"/>
                <a:gd name="T6" fmla="*/ 38 w 41"/>
                <a:gd name="T7" fmla="*/ 1 h 85"/>
                <a:gd name="T8" fmla="*/ 38 w 41"/>
                <a:gd name="T9" fmla="*/ 21 h 85"/>
                <a:gd name="T10" fmla="*/ 24 w 41"/>
                <a:gd name="T11" fmla="*/ 52 h 85"/>
                <a:gd name="T12" fmla="*/ 11 w 41"/>
                <a:gd name="T13" fmla="*/ 85 h 85"/>
                <a:gd name="T14" fmla="*/ 0 w 41"/>
                <a:gd name="T15" fmla="*/ 78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85">
                  <a:moveTo>
                    <a:pt x="0" y="78"/>
                  </a:moveTo>
                  <a:cubicBezTo>
                    <a:pt x="2" y="64"/>
                    <a:pt x="2" y="65"/>
                    <a:pt x="8" y="55"/>
                  </a:cubicBezTo>
                  <a:cubicBezTo>
                    <a:pt x="4" y="28"/>
                    <a:pt x="14" y="30"/>
                    <a:pt x="26" y="10"/>
                  </a:cubicBezTo>
                  <a:cubicBezTo>
                    <a:pt x="28" y="0"/>
                    <a:pt x="28" y="0"/>
                    <a:pt x="38" y="1"/>
                  </a:cubicBezTo>
                  <a:cubicBezTo>
                    <a:pt x="40" y="10"/>
                    <a:pt x="40" y="12"/>
                    <a:pt x="38" y="21"/>
                  </a:cubicBezTo>
                  <a:cubicBezTo>
                    <a:pt x="41" y="37"/>
                    <a:pt x="35" y="43"/>
                    <a:pt x="24" y="52"/>
                  </a:cubicBezTo>
                  <a:cubicBezTo>
                    <a:pt x="18" y="63"/>
                    <a:pt x="21" y="78"/>
                    <a:pt x="11" y="85"/>
                  </a:cubicBezTo>
                  <a:cubicBezTo>
                    <a:pt x="3" y="84"/>
                    <a:pt x="0" y="73"/>
                    <a:pt x="0" y="7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8" name="Freeform 26"/>
            <p:cNvSpPr>
              <a:spLocks/>
            </p:cNvSpPr>
            <p:nvPr/>
          </p:nvSpPr>
          <p:spPr bwMode="ltGray">
            <a:xfrm>
              <a:off x="450" y="3925"/>
              <a:ext cx="32" cy="27"/>
            </a:xfrm>
            <a:custGeom>
              <a:avLst/>
              <a:gdLst>
                <a:gd name="T0" fmla="*/ 5 w 32"/>
                <a:gd name="T1" fmla="*/ 13 h 27"/>
                <a:gd name="T2" fmla="*/ 17 w 32"/>
                <a:gd name="T3" fmla="*/ 0 h 27"/>
                <a:gd name="T4" fmla="*/ 32 w 32"/>
                <a:gd name="T5" fmla="*/ 9 h 27"/>
                <a:gd name="T6" fmla="*/ 26 w 32"/>
                <a:gd name="T7" fmla="*/ 27 h 27"/>
                <a:gd name="T8" fmla="*/ 3 w 32"/>
                <a:gd name="T9" fmla="*/ 15 h 27"/>
                <a:gd name="T10" fmla="*/ 5 w 32"/>
                <a:gd name="T11" fmla="*/ 13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27">
                  <a:moveTo>
                    <a:pt x="5" y="13"/>
                  </a:moveTo>
                  <a:cubicBezTo>
                    <a:pt x="0" y="3"/>
                    <a:pt x="9" y="1"/>
                    <a:pt x="17" y="0"/>
                  </a:cubicBezTo>
                  <a:cubicBezTo>
                    <a:pt x="25" y="1"/>
                    <a:pt x="28" y="2"/>
                    <a:pt x="32" y="9"/>
                  </a:cubicBezTo>
                  <a:cubicBezTo>
                    <a:pt x="29" y="15"/>
                    <a:pt x="30" y="21"/>
                    <a:pt x="26" y="27"/>
                  </a:cubicBezTo>
                  <a:cubicBezTo>
                    <a:pt x="11" y="24"/>
                    <a:pt x="11" y="25"/>
                    <a:pt x="3" y="15"/>
                  </a:cubicBezTo>
                  <a:cubicBezTo>
                    <a:pt x="5" y="9"/>
                    <a:pt x="5" y="8"/>
                    <a:pt x="5" y="1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9" name="Freeform 27"/>
            <p:cNvSpPr>
              <a:spLocks/>
            </p:cNvSpPr>
            <p:nvPr/>
          </p:nvSpPr>
          <p:spPr bwMode="ltGray">
            <a:xfrm>
              <a:off x="572" y="3947"/>
              <a:ext cx="54" cy="51"/>
            </a:xfrm>
            <a:custGeom>
              <a:avLst/>
              <a:gdLst>
                <a:gd name="T0" fmla="*/ 4 w 54"/>
                <a:gd name="T1" fmla="*/ 23 h 51"/>
                <a:gd name="T2" fmla="*/ 15 w 54"/>
                <a:gd name="T3" fmla="*/ 11 h 51"/>
                <a:gd name="T4" fmla="*/ 28 w 54"/>
                <a:gd name="T5" fmla="*/ 2 h 51"/>
                <a:gd name="T6" fmla="*/ 45 w 54"/>
                <a:gd name="T7" fmla="*/ 12 h 51"/>
                <a:gd name="T8" fmla="*/ 54 w 54"/>
                <a:gd name="T9" fmla="*/ 24 h 51"/>
                <a:gd name="T10" fmla="*/ 45 w 54"/>
                <a:gd name="T11" fmla="*/ 35 h 51"/>
                <a:gd name="T12" fmla="*/ 31 w 54"/>
                <a:gd name="T13" fmla="*/ 51 h 51"/>
                <a:gd name="T14" fmla="*/ 7 w 54"/>
                <a:gd name="T15" fmla="*/ 38 h 51"/>
                <a:gd name="T16" fmla="*/ 0 w 54"/>
                <a:gd name="T17" fmla="*/ 24 h 51"/>
                <a:gd name="T18" fmla="*/ 4 w 54"/>
                <a:gd name="T19" fmla="*/ 2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51">
                  <a:moveTo>
                    <a:pt x="4" y="23"/>
                  </a:moveTo>
                  <a:cubicBezTo>
                    <a:pt x="10" y="20"/>
                    <a:pt x="11" y="16"/>
                    <a:pt x="15" y="11"/>
                  </a:cubicBezTo>
                  <a:cubicBezTo>
                    <a:pt x="17" y="0"/>
                    <a:pt x="17" y="0"/>
                    <a:pt x="28" y="2"/>
                  </a:cubicBezTo>
                  <a:cubicBezTo>
                    <a:pt x="32" y="8"/>
                    <a:pt x="38" y="11"/>
                    <a:pt x="45" y="12"/>
                  </a:cubicBezTo>
                  <a:cubicBezTo>
                    <a:pt x="50" y="15"/>
                    <a:pt x="51" y="19"/>
                    <a:pt x="54" y="24"/>
                  </a:cubicBezTo>
                  <a:cubicBezTo>
                    <a:pt x="52" y="30"/>
                    <a:pt x="50" y="32"/>
                    <a:pt x="45" y="35"/>
                  </a:cubicBezTo>
                  <a:cubicBezTo>
                    <a:pt x="40" y="42"/>
                    <a:pt x="41" y="49"/>
                    <a:pt x="31" y="51"/>
                  </a:cubicBezTo>
                  <a:cubicBezTo>
                    <a:pt x="22" y="46"/>
                    <a:pt x="18" y="40"/>
                    <a:pt x="7" y="38"/>
                  </a:cubicBezTo>
                  <a:cubicBezTo>
                    <a:pt x="3" y="33"/>
                    <a:pt x="1" y="30"/>
                    <a:pt x="0" y="24"/>
                  </a:cubicBezTo>
                  <a:cubicBezTo>
                    <a:pt x="5" y="21"/>
                    <a:pt x="4" y="19"/>
                    <a:pt x="4" y="2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0" name="Freeform 28"/>
            <p:cNvSpPr>
              <a:spLocks/>
            </p:cNvSpPr>
            <p:nvPr/>
          </p:nvSpPr>
          <p:spPr bwMode="ltGray">
            <a:xfrm>
              <a:off x="638" y="3929"/>
              <a:ext cx="58" cy="54"/>
            </a:xfrm>
            <a:custGeom>
              <a:avLst/>
              <a:gdLst>
                <a:gd name="T0" fmla="*/ 3 w 58"/>
                <a:gd name="T1" fmla="*/ 35 h 54"/>
                <a:gd name="T2" fmla="*/ 13 w 58"/>
                <a:gd name="T3" fmla="*/ 29 h 54"/>
                <a:gd name="T4" fmla="*/ 36 w 58"/>
                <a:gd name="T5" fmla="*/ 14 h 54"/>
                <a:gd name="T6" fmla="*/ 52 w 58"/>
                <a:gd name="T7" fmla="*/ 0 h 54"/>
                <a:gd name="T8" fmla="*/ 40 w 58"/>
                <a:gd name="T9" fmla="*/ 24 h 54"/>
                <a:gd name="T10" fmla="*/ 42 w 58"/>
                <a:gd name="T11" fmla="*/ 44 h 54"/>
                <a:gd name="T12" fmla="*/ 25 w 58"/>
                <a:gd name="T13" fmla="*/ 54 h 54"/>
                <a:gd name="T14" fmla="*/ 7 w 58"/>
                <a:gd name="T15" fmla="*/ 53 h 54"/>
                <a:gd name="T16" fmla="*/ 3 w 58"/>
                <a:gd name="T17" fmla="*/ 35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54">
                  <a:moveTo>
                    <a:pt x="3" y="35"/>
                  </a:moveTo>
                  <a:cubicBezTo>
                    <a:pt x="4" y="28"/>
                    <a:pt x="7" y="24"/>
                    <a:pt x="13" y="29"/>
                  </a:cubicBezTo>
                  <a:cubicBezTo>
                    <a:pt x="22" y="25"/>
                    <a:pt x="26" y="16"/>
                    <a:pt x="36" y="14"/>
                  </a:cubicBezTo>
                  <a:cubicBezTo>
                    <a:pt x="42" y="11"/>
                    <a:pt x="46" y="4"/>
                    <a:pt x="52" y="0"/>
                  </a:cubicBezTo>
                  <a:cubicBezTo>
                    <a:pt x="58" y="10"/>
                    <a:pt x="48" y="19"/>
                    <a:pt x="40" y="24"/>
                  </a:cubicBezTo>
                  <a:cubicBezTo>
                    <a:pt x="35" y="32"/>
                    <a:pt x="38" y="36"/>
                    <a:pt x="42" y="44"/>
                  </a:cubicBezTo>
                  <a:cubicBezTo>
                    <a:pt x="38" y="51"/>
                    <a:pt x="33" y="53"/>
                    <a:pt x="25" y="54"/>
                  </a:cubicBezTo>
                  <a:cubicBezTo>
                    <a:pt x="18" y="53"/>
                    <a:pt x="13" y="54"/>
                    <a:pt x="7" y="53"/>
                  </a:cubicBezTo>
                  <a:cubicBezTo>
                    <a:pt x="5" y="49"/>
                    <a:pt x="0" y="35"/>
                    <a:pt x="3" y="3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1" name="Freeform 29"/>
            <p:cNvSpPr>
              <a:spLocks/>
            </p:cNvSpPr>
            <p:nvPr/>
          </p:nvSpPr>
          <p:spPr bwMode="ltGray">
            <a:xfrm>
              <a:off x="830" y="3903"/>
              <a:ext cx="48" cy="41"/>
            </a:xfrm>
            <a:custGeom>
              <a:avLst/>
              <a:gdLst>
                <a:gd name="T0" fmla="*/ 1 w 48"/>
                <a:gd name="T1" fmla="*/ 22 h 41"/>
                <a:gd name="T2" fmla="*/ 15 w 48"/>
                <a:gd name="T3" fmla="*/ 4 h 41"/>
                <a:gd name="T4" fmla="*/ 42 w 48"/>
                <a:gd name="T5" fmla="*/ 23 h 41"/>
                <a:gd name="T6" fmla="*/ 31 w 48"/>
                <a:gd name="T7" fmla="*/ 41 h 41"/>
                <a:gd name="T8" fmla="*/ 1 w 48"/>
                <a:gd name="T9" fmla="*/ 34 h 41"/>
                <a:gd name="T10" fmla="*/ 1 w 48"/>
                <a:gd name="T11" fmla="*/ 22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1">
                  <a:moveTo>
                    <a:pt x="1" y="22"/>
                  </a:moveTo>
                  <a:cubicBezTo>
                    <a:pt x="3" y="6"/>
                    <a:pt x="0" y="0"/>
                    <a:pt x="15" y="4"/>
                  </a:cubicBezTo>
                  <a:cubicBezTo>
                    <a:pt x="26" y="15"/>
                    <a:pt x="25" y="21"/>
                    <a:pt x="42" y="23"/>
                  </a:cubicBezTo>
                  <a:cubicBezTo>
                    <a:pt x="48" y="33"/>
                    <a:pt x="41" y="39"/>
                    <a:pt x="31" y="41"/>
                  </a:cubicBezTo>
                  <a:cubicBezTo>
                    <a:pt x="20" y="40"/>
                    <a:pt x="10" y="41"/>
                    <a:pt x="1" y="34"/>
                  </a:cubicBezTo>
                  <a:cubicBezTo>
                    <a:pt x="1" y="32"/>
                    <a:pt x="1" y="14"/>
                    <a:pt x="1" y="22"/>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2" name="Freeform 30"/>
            <p:cNvSpPr>
              <a:spLocks/>
            </p:cNvSpPr>
            <p:nvPr/>
          </p:nvSpPr>
          <p:spPr bwMode="ltGray">
            <a:xfrm>
              <a:off x="1214" y="3602"/>
              <a:ext cx="142" cy="138"/>
            </a:xfrm>
            <a:custGeom>
              <a:avLst/>
              <a:gdLst>
                <a:gd name="T0" fmla="*/ 57 w 142"/>
                <a:gd name="T1" fmla="*/ 48 h 138"/>
                <a:gd name="T2" fmla="*/ 69 w 142"/>
                <a:gd name="T3" fmla="*/ 21 h 138"/>
                <a:gd name="T4" fmla="*/ 88 w 142"/>
                <a:gd name="T5" fmla="*/ 32 h 138"/>
                <a:gd name="T6" fmla="*/ 99 w 142"/>
                <a:gd name="T7" fmla="*/ 29 h 138"/>
                <a:gd name="T8" fmla="*/ 114 w 142"/>
                <a:gd name="T9" fmla="*/ 15 h 138"/>
                <a:gd name="T10" fmla="*/ 123 w 142"/>
                <a:gd name="T11" fmla="*/ 0 h 138"/>
                <a:gd name="T12" fmla="*/ 139 w 142"/>
                <a:gd name="T13" fmla="*/ 9 h 138"/>
                <a:gd name="T14" fmla="*/ 142 w 142"/>
                <a:gd name="T15" fmla="*/ 23 h 138"/>
                <a:gd name="T16" fmla="*/ 109 w 142"/>
                <a:gd name="T17" fmla="*/ 48 h 138"/>
                <a:gd name="T18" fmla="*/ 87 w 142"/>
                <a:gd name="T19" fmla="*/ 63 h 138"/>
                <a:gd name="T20" fmla="*/ 66 w 142"/>
                <a:gd name="T21" fmla="*/ 74 h 138"/>
                <a:gd name="T22" fmla="*/ 69 w 142"/>
                <a:gd name="T23" fmla="*/ 95 h 138"/>
                <a:gd name="T24" fmla="*/ 58 w 142"/>
                <a:gd name="T25" fmla="*/ 107 h 138"/>
                <a:gd name="T26" fmla="*/ 46 w 142"/>
                <a:gd name="T27" fmla="*/ 102 h 138"/>
                <a:gd name="T28" fmla="*/ 27 w 142"/>
                <a:gd name="T29" fmla="*/ 123 h 138"/>
                <a:gd name="T30" fmla="*/ 13 w 142"/>
                <a:gd name="T31" fmla="*/ 131 h 138"/>
                <a:gd name="T32" fmla="*/ 1 w 142"/>
                <a:gd name="T33" fmla="*/ 122 h 138"/>
                <a:gd name="T34" fmla="*/ 18 w 142"/>
                <a:gd name="T35" fmla="*/ 98 h 138"/>
                <a:gd name="T36" fmla="*/ 36 w 142"/>
                <a:gd name="T37" fmla="*/ 63 h 138"/>
                <a:gd name="T38" fmla="*/ 54 w 142"/>
                <a:gd name="T39" fmla="*/ 65 h 138"/>
                <a:gd name="T40" fmla="*/ 57 w 142"/>
                <a:gd name="T41" fmla="*/ 48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2" h="138">
                  <a:moveTo>
                    <a:pt x="57" y="48"/>
                  </a:moveTo>
                  <a:cubicBezTo>
                    <a:pt x="45" y="31"/>
                    <a:pt x="55" y="26"/>
                    <a:pt x="69" y="21"/>
                  </a:cubicBezTo>
                  <a:cubicBezTo>
                    <a:pt x="81" y="23"/>
                    <a:pt x="82" y="22"/>
                    <a:pt x="88" y="32"/>
                  </a:cubicBezTo>
                  <a:cubicBezTo>
                    <a:pt x="92" y="31"/>
                    <a:pt x="96" y="31"/>
                    <a:pt x="99" y="29"/>
                  </a:cubicBezTo>
                  <a:cubicBezTo>
                    <a:pt x="105" y="25"/>
                    <a:pt x="106" y="18"/>
                    <a:pt x="114" y="15"/>
                  </a:cubicBezTo>
                  <a:cubicBezTo>
                    <a:pt x="117" y="8"/>
                    <a:pt x="116" y="3"/>
                    <a:pt x="123" y="0"/>
                  </a:cubicBezTo>
                  <a:cubicBezTo>
                    <a:pt x="130" y="2"/>
                    <a:pt x="134" y="4"/>
                    <a:pt x="139" y="9"/>
                  </a:cubicBezTo>
                  <a:cubicBezTo>
                    <a:pt x="138" y="16"/>
                    <a:pt x="141" y="17"/>
                    <a:pt x="142" y="23"/>
                  </a:cubicBezTo>
                  <a:cubicBezTo>
                    <a:pt x="135" y="32"/>
                    <a:pt x="119" y="42"/>
                    <a:pt x="109" y="48"/>
                  </a:cubicBezTo>
                  <a:cubicBezTo>
                    <a:pt x="102" y="57"/>
                    <a:pt x="98" y="61"/>
                    <a:pt x="87" y="63"/>
                  </a:cubicBezTo>
                  <a:cubicBezTo>
                    <a:pt x="80" y="67"/>
                    <a:pt x="74" y="72"/>
                    <a:pt x="66" y="74"/>
                  </a:cubicBezTo>
                  <a:cubicBezTo>
                    <a:pt x="60" y="82"/>
                    <a:pt x="66" y="87"/>
                    <a:pt x="69" y="95"/>
                  </a:cubicBezTo>
                  <a:cubicBezTo>
                    <a:pt x="65" y="100"/>
                    <a:pt x="61" y="102"/>
                    <a:pt x="58" y="107"/>
                  </a:cubicBezTo>
                  <a:cubicBezTo>
                    <a:pt x="54" y="106"/>
                    <a:pt x="50" y="102"/>
                    <a:pt x="46" y="102"/>
                  </a:cubicBezTo>
                  <a:cubicBezTo>
                    <a:pt x="39" y="102"/>
                    <a:pt x="31" y="118"/>
                    <a:pt x="27" y="123"/>
                  </a:cubicBezTo>
                  <a:cubicBezTo>
                    <a:pt x="24" y="133"/>
                    <a:pt x="23" y="133"/>
                    <a:pt x="13" y="131"/>
                  </a:cubicBezTo>
                  <a:cubicBezTo>
                    <a:pt x="4" y="138"/>
                    <a:pt x="4" y="129"/>
                    <a:pt x="1" y="122"/>
                  </a:cubicBezTo>
                  <a:cubicBezTo>
                    <a:pt x="4" y="107"/>
                    <a:pt x="0" y="101"/>
                    <a:pt x="18" y="98"/>
                  </a:cubicBezTo>
                  <a:cubicBezTo>
                    <a:pt x="33" y="91"/>
                    <a:pt x="19" y="70"/>
                    <a:pt x="36" y="63"/>
                  </a:cubicBezTo>
                  <a:cubicBezTo>
                    <a:pt x="43" y="65"/>
                    <a:pt x="47" y="66"/>
                    <a:pt x="54" y="65"/>
                  </a:cubicBezTo>
                  <a:cubicBezTo>
                    <a:pt x="60" y="57"/>
                    <a:pt x="60" y="57"/>
                    <a:pt x="57" y="48"/>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3" name="Freeform 31"/>
            <p:cNvSpPr>
              <a:spLocks/>
            </p:cNvSpPr>
            <p:nvPr/>
          </p:nvSpPr>
          <p:spPr bwMode="ltGray">
            <a:xfrm>
              <a:off x="1476" y="3342"/>
              <a:ext cx="87" cy="74"/>
            </a:xfrm>
            <a:custGeom>
              <a:avLst/>
              <a:gdLst>
                <a:gd name="T0" fmla="*/ 8 w 87"/>
                <a:gd name="T1" fmla="*/ 38 h 74"/>
                <a:gd name="T2" fmla="*/ 32 w 87"/>
                <a:gd name="T3" fmla="*/ 25 h 74"/>
                <a:gd name="T4" fmla="*/ 47 w 87"/>
                <a:gd name="T5" fmla="*/ 19 h 74"/>
                <a:gd name="T6" fmla="*/ 65 w 87"/>
                <a:gd name="T7" fmla="*/ 7 h 74"/>
                <a:gd name="T8" fmla="*/ 78 w 87"/>
                <a:gd name="T9" fmla="*/ 7 h 74"/>
                <a:gd name="T10" fmla="*/ 44 w 87"/>
                <a:gd name="T11" fmla="*/ 46 h 74"/>
                <a:gd name="T12" fmla="*/ 29 w 87"/>
                <a:gd name="T13" fmla="*/ 74 h 74"/>
                <a:gd name="T14" fmla="*/ 15 w 87"/>
                <a:gd name="T15" fmla="*/ 67 h 74"/>
                <a:gd name="T16" fmla="*/ 11 w 87"/>
                <a:gd name="T17" fmla="*/ 53 h 74"/>
                <a:gd name="T18" fmla="*/ 8 w 87"/>
                <a:gd name="T19" fmla="*/ 38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74">
                  <a:moveTo>
                    <a:pt x="8" y="38"/>
                  </a:moveTo>
                  <a:cubicBezTo>
                    <a:pt x="10" y="27"/>
                    <a:pt x="22" y="27"/>
                    <a:pt x="32" y="25"/>
                  </a:cubicBezTo>
                  <a:cubicBezTo>
                    <a:pt x="37" y="22"/>
                    <a:pt x="41" y="20"/>
                    <a:pt x="47" y="19"/>
                  </a:cubicBezTo>
                  <a:cubicBezTo>
                    <a:pt x="52" y="11"/>
                    <a:pt x="56" y="9"/>
                    <a:pt x="65" y="7"/>
                  </a:cubicBezTo>
                  <a:cubicBezTo>
                    <a:pt x="70" y="0"/>
                    <a:pt x="72" y="2"/>
                    <a:pt x="78" y="7"/>
                  </a:cubicBezTo>
                  <a:cubicBezTo>
                    <a:pt x="87" y="25"/>
                    <a:pt x="57" y="39"/>
                    <a:pt x="44" y="46"/>
                  </a:cubicBezTo>
                  <a:cubicBezTo>
                    <a:pt x="35" y="64"/>
                    <a:pt x="46" y="61"/>
                    <a:pt x="29" y="74"/>
                  </a:cubicBezTo>
                  <a:cubicBezTo>
                    <a:pt x="23" y="73"/>
                    <a:pt x="20" y="70"/>
                    <a:pt x="15" y="67"/>
                  </a:cubicBezTo>
                  <a:cubicBezTo>
                    <a:pt x="10" y="61"/>
                    <a:pt x="8" y="60"/>
                    <a:pt x="11" y="53"/>
                  </a:cubicBezTo>
                  <a:cubicBezTo>
                    <a:pt x="10" y="50"/>
                    <a:pt x="0" y="38"/>
                    <a:pt x="8" y="38"/>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4" name="Freeform 32"/>
            <p:cNvSpPr>
              <a:spLocks/>
            </p:cNvSpPr>
            <p:nvPr/>
          </p:nvSpPr>
          <p:spPr bwMode="ltGray">
            <a:xfrm>
              <a:off x="1430" y="3436"/>
              <a:ext cx="37" cy="60"/>
            </a:xfrm>
            <a:custGeom>
              <a:avLst/>
              <a:gdLst>
                <a:gd name="T0" fmla="*/ 1 w 37"/>
                <a:gd name="T1" fmla="*/ 25 h 60"/>
                <a:gd name="T2" fmla="*/ 15 w 37"/>
                <a:gd name="T3" fmla="*/ 0 h 60"/>
                <a:gd name="T4" fmla="*/ 27 w 37"/>
                <a:gd name="T5" fmla="*/ 10 h 60"/>
                <a:gd name="T6" fmla="*/ 28 w 37"/>
                <a:gd name="T7" fmla="*/ 25 h 60"/>
                <a:gd name="T8" fmla="*/ 34 w 37"/>
                <a:gd name="T9" fmla="*/ 33 h 60"/>
                <a:gd name="T10" fmla="*/ 10 w 37"/>
                <a:gd name="T11" fmla="*/ 60 h 60"/>
                <a:gd name="T12" fmla="*/ 1 w 37"/>
                <a:gd name="T13" fmla="*/ 45 h 60"/>
                <a:gd name="T14" fmla="*/ 1 w 37"/>
                <a:gd name="T15" fmla="*/ 25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0">
                  <a:moveTo>
                    <a:pt x="1" y="25"/>
                  </a:moveTo>
                  <a:cubicBezTo>
                    <a:pt x="3" y="9"/>
                    <a:pt x="3" y="7"/>
                    <a:pt x="15" y="0"/>
                  </a:cubicBezTo>
                  <a:cubicBezTo>
                    <a:pt x="22" y="1"/>
                    <a:pt x="24" y="3"/>
                    <a:pt x="27" y="10"/>
                  </a:cubicBezTo>
                  <a:cubicBezTo>
                    <a:pt x="28" y="17"/>
                    <a:pt x="30" y="18"/>
                    <a:pt x="28" y="25"/>
                  </a:cubicBezTo>
                  <a:cubicBezTo>
                    <a:pt x="29" y="28"/>
                    <a:pt x="33" y="30"/>
                    <a:pt x="34" y="33"/>
                  </a:cubicBezTo>
                  <a:cubicBezTo>
                    <a:pt x="37" y="48"/>
                    <a:pt x="20" y="55"/>
                    <a:pt x="10" y="60"/>
                  </a:cubicBezTo>
                  <a:cubicBezTo>
                    <a:pt x="3" y="57"/>
                    <a:pt x="4" y="51"/>
                    <a:pt x="1" y="45"/>
                  </a:cubicBezTo>
                  <a:cubicBezTo>
                    <a:pt x="0" y="38"/>
                    <a:pt x="1" y="25"/>
                    <a:pt x="1" y="2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5" name="Freeform 33"/>
            <p:cNvSpPr>
              <a:spLocks/>
            </p:cNvSpPr>
            <p:nvPr/>
          </p:nvSpPr>
          <p:spPr bwMode="ltGray">
            <a:xfrm>
              <a:off x="1367" y="3520"/>
              <a:ext cx="43" cy="21"/>
            </a:xfrm>
            <a:custGeom>
              <a:avLst/>
              <a:gdLst>
                <a:gd name="T0" fmla="*/ 12 w 43"/>
                <a:gd name="T1" fmla="*/ 10 h 21"/>
                <a:gd name="T2" fmla="*/ 28 w 43"/>
                <a:gd name="T3" fmla="*/ 0 h 21"/>
                <a:gd name="T4" fmla="*/ 33 w 43"/>
                <a:gd name="T5" fmla="*/ 13 h 21"/>
                <a:gd name="T6" fmla="*/ 16 w 43"/>
                <a:gd name="T7" fmla="*/ 21 h 21"/>
                <a:gd name="T8" fmla="*/ 12 w 43"/>
                <a:gd name="T9" fmla="*/ 6 h 21"/>
                <a:gd name="T10" fmla="*/ 12 w 43"/>
                <a:gd name="T11" fmla="*/ 1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21">
                  <a:moveTo>
                    <a:pt x="12" y="10"/>
                  </a:moveTo>
                  <a:cubicBezTo>
                    <a:pt x="14" y="0"/>
                    <a:pt x="18" y="1"/>
                    <a:pt x="28" y="0"/>
                  </a:cubicBezTo>
                  <a:cubicBezTo>
                    <a:pt x="39" y="1"/>
                    <a:pt x="43" y="6"/>
                    <a:pt x="33" y="13"/>
                  </a:cubicBezTo>
                  <a:cubicBezTo>
                    <a:pt x="29" y="20"/>
                    <a:pt x="24" y="19"/>
                    <a:pt x="16" y="21"/>
                  </a:cubicBezTo>
                  <a:cubicBezTo>
                    <a:pt x="0" y="17"/>
                    <a:pt x="11" y="6"/>
                    <a:pt x="12" y="6"/>
                  </a:cubicBezTo>
                  <a:cubicBezTo>
                    <a:pt x="13" y="6"/>
                    <a:pt x="12" y="9"/>
                    <a:pt x="12" y="10"/>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6" name="Freeform 34"/>
            <p:cNvSpPr>
              <a:spLocks/>
            </p:cNvSpPr>
            <p:nvPr/>
          </p:nvSpPr>
          <p:spPr bwMode="ltGray">
            <a:xfrm>
              <a:off x="1786" y="1127"/>
              <a:ext cx="1520" cy="1402"/>
            </a:xfrm>
            <a:custGeom>
              <a:avLst/>
              <a:gdLst>
                <a:gd name="T0" fmla="*/ 1254 w 1520"/>
                <a:gd name="T1" fmla="*/ 328 h 1402"/>
                <a:gd name="T2" fmla="*/ 1204 w 1520"/>
                <a:gd name="T3" fmla="*/ 272 h 1402"/>
                <a:gd name="T4" fmla="*/ 1228 w 1520"/>
                <a:gd name="T5" fmla="*/ 174 h 1402"/>
                <a:gd name="T6" fmla="*/ 1272 w 1520"/>
                <a:gd name="T7" fmla="*/ 108 h 1402"/>
                <a:gd name="T8" fmla="*/ 1308 w 1520"/>
                <a:gd name="T9" fmla="*/ 56 h 1402"/>
                <a:gd name="T10" fmla="*/ 1350 w 1520"/>
                <a:gd name="T11" fmla="*/ 92 h 1402"/>
                <a:gd name="T12" fmla="*/ 1394 w 1520"/>
                <a:gd name="T13" fmla="*/ 48 h 1402"/>
                <a:gd name="T14" fmla="*/ 1344 w 1520"/>
                <a:gd name="T15" fmla="*/ 30 h 1402"/>
                <a:gd name="T16" fmla="*/ 1418 w 1520"/>
                <a:gd name="T17" fmla="*/ 104 h 1402"/>
                <a:gd name="T18" fmla="*/ 1490 w 1520"/>
                <a:gd name="T19" fmla="*/ 246 h 1402"/>
                <a:gd name="T20" fmla="*/ 1510 w 1520"/>
                <a:gd name="T21" fmla="*/ 392 h 1402"/>
                <a:gd name="T22" fmla="*/ 1451 w 1520"/>
                <a:gd name="T23" fmla="*/ 555 h 1402"/>
                <a:gd name="T24" fmla="*/ 1400 w 1520"/>
                <a:gd name="T25" fmla="*/ 684 h 1402"/>
                <a:gd name="T26" fmla="*/ 1352 w 1520"/>
                <a:gd name="T27" fmla="*/ 891 h 1402"/>
                <a:gd name="T28" fmla="*/ 1334 w 1520"/>
                <a:gd name="T29" fmla="*/ 1038 h 1402"/>
                <a:gd name="T30" fmla="*/ 1265 w 1520"/>
                <a:gd name="T31" fmla="*/ 1050 h 1402"/>
                <a:gd name="T32" fmla="*/ 1235 w 1520"/>
                <a:gd name="T33" fmla="*/ 1056 h 1402"/>
                <a:gd name="T34" fmla="*/ 1139 w 1520"/>
                <a:gd name="T35" fmla="*/ 1173 h 1402"/>
                <a:gd name="T36" fmla="*/ 1085 w 1520"/>
                <a:gd name="T37" fmla="*/ 1104 h 1402"/>
                <a:gd name="T38" fmla="*/ 998 w 1520"/>
                <a:gd name="T39" fmla="*/ 1200 h 1402"/>
                <a:gd name="T40" fmla="*/ 914 w 1520"/>
                <a:gd name="T41" fmla="*/ 1194 h 1402"/>
                <a:gd name="T42" fmla="*/ 848 w 1520"/>
                <a:gd name="T43" fmla="*/ 1188 h 1402"/>
                <a:gd name="T44" fmla="*/ 809 w 1520"/>
                <a:gd name="T45" fmla="*/ 1149 h 1402"/>
                <a:gd name="T46" fmla="*/ 791 w 1520"/>
                <a:gd name="T47" fmla="*/ 1278 h 1402"/>
                <a:gd name="T48" fmla="*/ 690 w 1520"/>
                <a:gd name="T49" fmla="*/ 1402 h 1402"/>
                <a:gd name="T50" fmla="*/ 596 w 1520"/>
                <a:gd name="T51" fmla="*/ 1317 h 1402"/>
                <a:gd name="T52" fmla="*/ 626 w 1520"/>
                <a:gd name="T53" fmla="*/ 1236 h 1402"/>
                <a:gd name="T54" fmla="*/ 586 w 1520"/>
                <a:gd name="T55" fmla="*/ 1200 h 1402"/>
                <a:gd name="T56" fmla="*/ 468 w 1520"/>
                <a:gd name="T57" fmla="*/ 1200 h 1402"/>
                <a:gd name="T58" fmla="*/ 462 w 1520"/>
                <a:gd name="T59" fmla="*/ 1216 h 1402"/>
                <a:gd name="T60" fmla="*/ 346 w 1520"/>
                <a:gd name="T61" fmla="*/ 1238 h 1402"/>
                <a:gd name="T62" fmla="*/ 282 w 1520"/>
                <a:gd name="T63" fmla="*/ 1248 h 1402"/>
                <a:gd name="T64" fmla="*/ 224 w 1520"/>
                <a:gd name="T65" fmla="*/ 1252 h 1402"/>
                <a:gd name="T66" fmla="*/ 214 w 1520"/>
                <a:gd name="T67" fmla="*/ 1320 h 1402"/>
                <a:gd name="T68" fmla="*/ 140 w 1520"/>
                <a:gd name="T69" fmla="*/ 1300 h 1402"/>
                <a:gd name="T70" fmla="*/ 40 w 1520"/>
                <a:gd name="T71" fmla="*/ 1294 h 1402"/>
                <a:gd name="T72" fmla="*/ 4 w 1520"/>
                <a:gd name="T73" fmla="*/ 1242 h 1402"/>
                <a:gd name="T74" fmla="*/ 90 w 1520"/>
                <a:gd name="T75" fmla="*/ 1188 h 1402"/>
                <a:gd name="T76" fmla="*/ 230 w 1520"/>
                <a:gd name="T77" fmla="*/ 1084 h 1402"/>
                <a:gd name="T78" fmla="*/ 322 w 1520"/>
                <a:gd name="T79" fmla="*/ 1024 h 1402"/>
                <a:gd name="T80" fmla="*/ 390 w 1520"/>
                <a:gd name="T81" fmla="*/ 1038 h 1402"/>
                <a:gd name="T82" fmla="*/ 508 w 1520"/>
                <a:gd name="T83" fmla="*/ 1024 h 1402"/>
                <a:gd name="T84" fmla="*/ 644 w 1520"/>
                <a:gd name="T85" fmla="*/ 1035 h 1402"/>
                <a:gd name="T86" fmla="*/ 728 w 1520"/>
                <a:gd name="T87" fmla="*/ 1017 h 1402"/>
                <a:gd name="T88" fmla="*/ 770 w 1520"/>
                <a:gd name="T89" fmla="*/ 888 h 1402"/>
                <a:gd name="T90" fmla="*/ 857 w 1520"/>
                <a:gd name="T91" fmla="*/ 723 h 1402"/>
                <a:gd name="T92" fmla="*/ 857 w 1520"/>
                <a:gd name="T93" fmla="*/ 753 h 1402"/>
                <a:gd name="T94" fmla="*/ 899 w 1520"/>
                <a:gd name="T95" fmla="*/ 822 h 1402"/>
                <a:gd name="T96" fmla="*/ 1070 w 1520"/>
                <a:gd name="T97" fmla="*/ 705 h 1402"/>
                <a:gd name="T98" fmla="*/ 1166 w 1520"/>
                <a:gd name="T99" fmla="*/ 609 h 1402"/>
                <a:gd name="T100" fmla="*/ 1223 w 1520"/>
                <a:gd name="T101" fmla="*/ 465 h 1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20" h="1402">
                  <a:moveTo>
                    <a:pt x="1232" y="435"/>
                  </a:moveTo>
                  <a:lnTo>
                    <a:pt x="1232" y="400"/>
                  </a:lnTo>
                  <a:lnTo>
                    <a:pt x="1244" y="384"/>
                  </a:lnTo>
                  <a:lnTo>
                    <a:pt x="1250" y="362"/>
                  </a:lnTo>
                  <a:lnTo>
                    <a:pt x="1254" y="328"/>
                  </a:lnTo>
                  <a:lnTo>
                    <a:pt x="1248" y="310"/>
                  </a:lnTo>
                  <a:lnTo>
                    <a:pt x="1240" y="284"/>
                  </a:lnTo>
                  <a:lnTo>
                    <a:pt x="1216" y="304"/>
                  </a:lnTo>
                  <a:lnTo>
                    <a:pt x="1206" y="288"/>
                  </a:lnTo>
                  <a:lnTo>
                    <a:pt x="1204" y="272"/>
                  </a:lnTo>
                  <a:lnTo>
                    <a:pt x="1228" y="268"/>
                  </a:lnTo>
                  <a:lnTo>
                    <a:pt x="1240" y="250"/>
                  </a:lnTo>
                  <a:lnTo>
                    <a:pt x="1244" y="222"/>
                  </a:lnTo>
                  <a:lnTo>
                    <a:pt x="1238" y="192"/>
                  </a:lnTo>
                  <a:lnTo>
                    <a:pt x="1228" y="174"/>
                  </a:lnTo>
                  <a:lnTo>
                    <a:pt x="1232" y="160"/>
                  </a:lnTo>
                  <a:lnTo>
                    <a:pt x="1238" y="144"/>
                  </a:lnTo>
                  <a:lnTo>
                    <a:pt x="1262" y="142"/>
                  </a:lnTo>
                  <a:lnTo>
                    <a:pt x="1274" y="128"/>
                  </a:lnTo>
                  <a:lnTo>
                    <a:pt x="1272" y="108"/>
                  </a:lnTo>
                  <a:lnTo>
                    <a:pt x="1280" y="92"/>
                  </a:lnTo>
                  <a:lnTo>
                    <a:pt x="1272" y="82"/>
                  </a:lnTo>
                  <a:lnTo>
                    <a:pt x="1278" y="66"/>
                  </a:lnTo>
                  <a:lnTo>
                    <a:pt x="1286" y="54"/>
                  </a:lnTo>
                  <a:lnTo>
                    <a:pt x="1308" y="56"/>
                  </a:lnTo>
                  <a:lnTo>
                    <a:pt x="1320" y="74"/>
                  </a:lnTo>
                  <a:lnTo>
                    <a:pt x="1322" y="100"/>
                  </a:lnTo>
                  <a:lnTo>
                    <a:pt x="1336" y="124"/>
                  </a:lnTo>
                  <a:lnTo>
                    <a:pt x="1342" y="112"/>
                  </a:lnTo>
                  <a:lnTo>
                    <a:pt x="1350" y="92"/>
                  </a:lnTo>
                  <a:lnTo>
                    <a:pt x="1368" y="102"/>
                  </a:lnTo>
                  <a:lnTo>
                    <a:pt x="1384" y="116"/>
                  </a:lnTo>
                  <a:lnTo>
                    <a:pt x="1396" y="96"/>
                  </a:lnTo>
                  <a:lnTo>
                    <a:pt x="1400" y="70"/>
                  </a:lnTo>
                  <a:lnTo>
                    <a:pt x="1394" y="48"/>
                  </a:lnTo>
                  <a:lnTo>
                    <a:pt x="1378" y="64"/>
                  </a:lnTo>
                  <a:lnTo>
                    <a:pt x="1354" y="74"/>
                  </a:lnTo>
                  <a:lnTo>
                    <a:pt x="1334" y="74"/>
                  </a:lnTo>
                  <a:lnTo>
                    <a:pt x="1332" y="56"/>
                  </a:lnTo>
                  <a:lnTo>
                    <a:pt x="1344" y="30"/>
                  </a:lnTo>
                  <a:lnTo>
                    <a:pt x="1350" y="0"/>
                  </a:lnTo>
                  <a:lnTo>
                    <a:pt x="1382" y="14"/>
                  </a:lnTo>
                  <a:lnTo>
                    <a:pt x="1404" y="28"/>
                  </a:lnTo>
                  <a:lnTo>
                    <a:pt x="1420" y="26"/>
                  </a:lnTo>
                  <a:lnTo>
                    <a:pt x="1418" y="104"/>
                  </a:lnTo>
                  <a:lnTo>
                    <a:pt x="1424" y="136"/>
                  </a:lnTo>
                  <a:lnTo>
                    <a:pt x="1438" y="162"/>
                  </a:lnTo>
                  <a:lnTo>
                    <a:pt x="1466" y="182"/>
                  </a:lnTo>
                  <a:lnTo>
                    <a:pt x="1488" y="214"/>
                  </a:lnTo>
                  <a:lnTo>
                    <a:pt x="1490" y="246"/>
                  </a:lnTo>
                  <a:lnTo>
                    <a:pt x="1508" y="270"/>
                  </a:lnTo>
                  <a:lnTo>
                    <a:pt x="1510" y="310"/>
                  </a:lnTo>
                  <a:lnTo>
                    <a:pt x="1520" y="334"/>
                  </a:lnTo>
                  <a:lnTo>
                    <a:pt x="1512" y="366"/>
                  </a:lnTo>
                  <a:lnTo>
                    <a:pt x="1510" y="392"/>
                  </a:lnTo>
                  <a:lnTo>
                    <a:pt x="1502" y="416"/>
                  </a:lnTo>
                  <a:lnTo>
                    <a:pt x="1478" y="432"/>
                  </a:lnTo>
                  <a:lnTo>
                    <a:pt x="1464" y="462"/>
                  </a:lnTo>
                  <a:lnTo>
                    <a:pt x="1457" y="504"/>
                  </a:lnTo>
                  <a:lnTo>
                    <a:pt x="1451" y="555"/>
                  </a:lnTo>
                  <a:lnTo>
                    <a:pt x="1436" y="537"/>
                  </a:lnTo>
                  <a:lnTo>
                    <a:pt x="1406" y="552"/>
                  </a:lnTo>
                  <a:lnTo>
                    <a:pt x="1388" y="582"/>
                  </a:lnTo>
                  <a:lnTo>
                    <a:pt x="1385" y="612"/>
                  </a:lnTo>
                  <a:lnTo>
                    <a:pt x="1400" y="684"/>
                  </a:lnTo>
                  <a:lnTo>
                    <a:pt x="1406" y="738"/>
                  </a:lnTo>
                  <a:lnTo>
                    <a:pt x="1397" y="783"/>
                  </a:lnTo>
                  <a:lnTo>
                    <a:pt x="1370" y="798"/>
                  </a:lnTo>
                  <a:lnTo>
                    <a:pt x="1364" y="843"/>
                  </a:lnTo>
                  <a:lnTo>
                    <a:pt x="1352" y="891"/>
                  </a:lnTo>
                  <a:lnTo>
                    <a:pt x="1352" y="912"/>
                  </a:lnTo>
                  <a:lnTo>
                    <a:pt x="1361" y="936"/>
                  </a:lnTo>
                  <a:cubicBezTo>
                    <a:pt x="1377" y="974"/>
                    <a:pt x="1375" y="963"/>
                    <a:pt x="1391" y="987"/>
                  </a:cubicBezTo>
                  <a:cubicBezTo>
                    <a:pt x="1386" y="1006"/>
                    <a:pt x="1378" y="1002"/>
                    <a:pt x="1358" y="1005"/>
                  </a:cubicBezTo>
                  <a:cubicBezTo>
                    <a:pt x="1351" y="1016"/>
                    <a:pt x="1345" y="1031"/>
                    <a:pt x="1334" y="1038"/>
                  </a:cubicBezTo>
                  <a:cubicBezTo>
                    <a:pt x="1316" y="1065"/>
                    <a:pt x="1337" y="1092"/>
                    <a:pt x="1301" y="1104"/>
                  </a:cubicBezTo>
                  <a:cubicBezTo>
                    <a:pt x="1293" y="1112"/>
                    <a:pt x="1274" y="1125"/>
                    <a:pt x="1274" y="1125"/>
                  </a:cubicBezTo>
                  <a:cubicBezTo>
                    <a:pt x="1265" y="1138"/>
                    <a:pt x="1271" y="1144"/>
                    <a:pt x="1253" y="1140"/>
                  </a:cubicBezTo>
                  <a:cubicBezTo>
                    <a:pt x="1235" y="1128"/>
                    <a:pt x="1244" y="1108"/>
                    <a:pt x="1250" y="1089"/>
                  </a:cubicBezTo>
                  <a:cubicBezTo>
                    <a:pt x="1244" y="1072"/>
                    <a:pt x="1248" y="1056"/>
                    <a:pt x="1265" y="1050"/>
                  </a:cubicBezTo>
                  <a:cubicBezTo>
                    <a:pt x="1279" y="1029"/>
                    <a:pt x="1271" y="1036"/>
                    <a:pt x="1286" y="1026"/>
                  </a:cubicBezTo>
                  <a:cubicBezTo>
                    <a:pt x="1283" y="1004"/>
                    <a:pt x="1282" y="1001"/>
                    <a:pt x="1265" y="990"/>
                  </a:cubicBezTo>
                  <a:cubicBezTo>
                    <a:pt x="1257" y="992"/>
                    <a:pt x="1246" y="990"/>
                    <a:pt x="1244" y="1002"/>
                  </a:cubicBezTo>
                  <a:cubicBezTo>
                    <a:pt x="1243" y="1012"/>
                    <a:pt x="1253" y="1032"/>
                    <a:pt x="1253" y="1032"/>
                  </a:cubicBezTo>
                  <a:cubicBezTo>
                    <a:pt x="1249" y="1043"/>
                    <a:pt x="1242" y="1046"/>
                    <a:pt x="1235" y="1056"/>
                  </a:cubicBezTo>
                  <a:cubicBezTo>
                    <a:pt x="1234" y="1066"/>
                    <a:pt x="1234" y="1076"/>
                    <a:pt x="1232" y="1086"/>
                  </a:cubicBezTo>
                  <a:cubicBezTo>
                    <a:pt x="1231" y="1092"/>
                    <a:pt x="1226" y="1104"/>
                    <a:pt x="1226" y="1104"/>
                  </a:cubicBezTo>
                  <a:cubicBezTo>
                    <a:pt x="1209" y="1098"/>
                    <a:pt x="1218" y="1080"/>
                    <a:pt x="1199" y="1074"/>
                  </a:cubicBezTo>
                  <a:cubicBezTo>
                    <a:pt x="1185" y="1076"/>
                    <a:pt x="1173" y="1079"/>
                    <a:pt x="1160" y="1083"/>
                  </a:cubicBezTo>
                  <a:cubicBezTo>
                    <a:pt x="1149" y="1115"/>
                    <a:pt x="1179" y="1160"/>
                    <a:pt x="1139" y="1173"/>
                  </a:cubicBezTo>
                  <a:cubicBezTo>
                    <a:pt x="1130" y="1182"/>
                    <a:pt x="1128" y="1190"/>
                    <a:pt x="1121" y="1200"/>
                  </a:cubicBezTo>
                  <a:cubicBezTo>
                    <a:pt x="1107" y="1196"/>
                    <a:pt x="1102" y="1193"/>
                    <a:pt x="1097" y="1179"/>
                  </a:cubicBezTo>
                  <a:cubicBezTo>
                    <a:pt x="1100" y="1167"/>
                    <a:pt x="1104" y="1161"/>
                    <a:pt x="1100" y="1149"/>
                  </a:cubicBezTo>
                  <a:cubicBezTo>
                    <a:pt x="1103" y="1133"/>
                    <a:pt x="1113" y="1122"/>
                    <a:pt x="1118" y="1107"/>
                  </a:cubicBezTo>
                  <a:cubicBezTo>
                    <a:pt x="1095" y="1099"/>
                    <a:pt x="1106" y="1100"/>
                    <a:pt x="1085" y="1104"/>
                  </a:cubicBezTo>
                  <a:cubicBezTo>
                    <a:pt x="1068" y="1115"/>
                    <a:pt x="1082" y="1104"/>
                    <a:pt x="1073" y="1119"/>
                  </a:cubicBezTo>
                  <a:cubicBezTo>
                    <a:pt x="1069" y="1125"/>
                    <a:pt x="1061" y="1137"/>
                    <a:pt x="1061" y="1137"/>
                  </a:cubicBezTo>
                  <a:cubicBezTo>
                    <a:pt x="1058" y="1158"/>
                    <a:pt x="1057" y="1162"/>
                    <a:pt x="1043" y="1176"/>
                  </a:cubicBezTo>
                  <a:cubicBezTo>
                    <a:pt x="1039" y="1191"/>
                    <a:pt x="1041" y="1204"/>
                    <a:pt x="1025" y="1209"/>
                  </a:cubicBezTo>
                  <a:cubicBezTo>
                    <a:pt x="984" y="1202"/>
                    <a:pt x="1023" y="1211"/>
                    <a:pt x="998" y="1200"/>
                  </a:cubicBezTo>
                  <a:cubicBezTo>
                    <a:pt x="992" y="1197"/>
                    <a:pt x="980" y="1194"/>
                    <a:pt x="980" y="1194"/>
                  </a:cubicBezTo>
                  <a:cubicBezTo>
                    <a:pt x="967" y="1198"/>
                    <a:pt x="962" y="1201"/>
                    <a:pt x="944" y="1194"/>
                  </a:cubicBezTo>
                  <a:cubicBezTo>
                    <a:pt x="941" y="1193"/>
                    <a:pt x="943" y="1187"/>
                    <a:pt x="941" y="1185"/>
                  </a:cubicBezTo>
                  <a:cubicBezTo>
                    <a:pt x="939" y="1183"/>
                    <a:pt x="935" y="1183"/>
                    <a:pt x="932" y="1182"/>
                  </a:cubicBezTo>
                  <a:cubicBezTo>
                    <a:pt x="926" y="1186"/>
                    <a:pt x="920" y="1190"/>
                    <a:pt x="914" y="1194"/>
                  </a:cubicBezTo>
                  <a:cubicBezTo>
                    <a:pt x="911" y="1196"/>
                    <a:pt x="905" y="1200"/>
                    <a:pt x="905" y="1200"/>
                  </a:cubicBezTo>
                  <a:cubicBezTo>
                    <a:pt x="890" y="1190"/>
                    <a:pt x="884" y="1201"/>
                    <a:pt x="869" y="1206"/>
                  </a:cubicBezTo>
                  <a:cubicBezTo>
                    <a:pt x="863" y="1188"/>
                    <a:pt x="870" y="1182"/>
                    <a:pt x="887" y="1176"/>
                  </a:cubicBezTo>
                  <a:cubicBezTo>
                    <a:pt x="857" y="1156"/>
                    <a:pt x="876" y="1175"/>
                    <a:pt x="866" y="1182"/>
                  </a:cubicBezTo>
                  <a:cubicBezTo>
                    <a:pt x="861" y="1186"/>
                    <a:pt x="848" y="1188"/>
                    <a:pt x="848" y="1188"/>
                  </a:cubicBezTo>
                  <a:cubicBezTo>
                    <a:pt x="844" y="1176"/>
                    <a:pt x="839" y="1162"/>
                    <a:pt x="827" y="1158"/>
                  </a:cubicBezTo>
                  <a:cubicBezTo>
                    <a:pt x="828" y="1153"/>
                    <a:pt x="829" y="1137"/>
                    <a:pt x="833" y="1131"/>
                  </a:cubicBezTo>
                  <a:cubicBezTo>
                    <a:pt x="837" y="1125"/>
                    <a:pt x="845" y="1113"/>
                    <a:pt x="845" y="1113"/>
                  </a:cubicBezTo>
                  <a:cubicBezTo>
                    <a:pt x="837" y="1102"/>
                    <a:pt x="834" y="1100"/>
                    <a:pt x="821" y="1104"/>
                  </a:cubicBezTo>
                  <a:cubicBezTo>
                    <a:pt x="817" y="1121"/>
                    <a:pt x="829" y="1142"/>
                    <a:pt x="809" y="1149"/>
                  </a:cubicBezTo>
                  <a:cubicBezTo>
                    <a:pt x="798" y="1165"/>
                    <a:pt x="800" y="1182"/>
                    <a:pt x="794" y="1200"/>
                  </a:cubicBezTo>
                  <a:cubicBezTo>
                    <a:pt x="800" y="1229"/>
                    <a:pt x="820" y="1215"/>
                    <a:pt x="842" y="1230"/>
                  </a:cubicBezTo>
                  <a:cubicBezTo>
                    <a:pt x="845" y="1238"/>
                    <a:pt x="847" y="1257"/>
                    <a:pt x="839" y="1263"/>
                  </a:cubicBezTo>
                  <a:cubicBezTo>
                    <a:pt x="834" y="1267"/>
                    <a:pt x="816" y="1270"/>
                    <a:pt x="809" y="1272"/>
                  </a:cubicBezTo>
                  <a:cubicBezTo>
                    <a:pt x="803" y="1274"/>
                    <a:pt x="791" y="1278"/>
                    <a:pt x="791" y="1278"/>
                  </a:cubicBezTo>
                  <a:cubicBezTo>
                    <a:pt x="777" y="1273"/>
                    <a:pt x="774" y="1280"/>
                    <a:pt x="764" y="1290"/>
                  </a:cubicBezTo>
                  <a:cubicBezTo>
                    <a:pt x="757" y="1310"/>
                    <a:pt x="753" y="1324"/>
                    <a:pt x="731" y="1329"/>
                  </a:cubicBezTo>
                  <a:cubicBezTo>
                    <a:pt x="727" y="1335"/>
                    <a:pt x="728" y="1351"/>
                    <a:pt x="726" y="1358"/>
                  </a:cubicBezTo>
                  <a:lnTo>
                    <a:pt x="718" y="1374"/>
                  </a:lnTo>
                  <a:lnTo>
                    <a:pt x="690" y="1402"/>
                  </a:lnTo>
                  <a:lnTo>
                    <a:pt x="646" y="1390"/>
                  </a:lnTo>
                  <a:lnTo>
                    <a:pt x="630" y="1374"/>
                  </a:lnTo>
                  <a:lnTo>
                    <a:pt x="623" y="1359"/>
                  </a:lnTo>
                  <a:cubicBezTo>
                    <a:pt x="614" y="1349"/>
                    <a:pt x="597" y="1338"/>
                    <a:pt x="593" y="1326"/>
                  </a:cubicBezTo>
                  <a:cubicBezTo>
                    <a:pt x="594" y="1323"/>
                    <a:pt x="596" y="1320"/>
                    <a:pt x="596" y="1317"/>
                  </a:cubicBezTo>
                  <a:cubicBezTo>
                    <a:pt x="596" y="1314"/>
                    <a:pt x="593" y="1311"/>
                    <a:pt x="593" y="1308"/>
                  </a:cubicBezTo>
                  <a:cubicBezTo>
                    <a:pt x="594" y="1302"/>
                    <a:pt x="597" y="1296"/>
                    <a:pt x="599" y="1290"/>
                  </a:cubicBezTo>
                  <a:cubicBezTo>
                    <a:pt x="600" y="1287"/>
                    <a:pt x="602" y="1281"/>
                    <a:pt x="602" y="1281"/>
                  </a:cubicBezTo>
                  <a:cubicBezTo>
                    <a:pt x="600" y="1273"/>
                    <a:pt x="592" y="1257"/>
                    <a:pt x="599" y="1248"/>
                  </a:cubicBezTo>
                  <a:cubicBezTo>
                    <a:pt x="605" y="1240"/>
                    <a:pt x="626" y="1236"/>
                    <a:pt x="626" y="1236"/>
                  </a:cubicBezTo>
                  <a:cubicBezTo>
                    <a:pt x="637" y="1220"/>
                    <a:pt x="640" y="1206"/>
                    <a:pt x="659" y="1200"/>
                  </a:cubicBezTo>
                  <a:cubicBezTo>
                    <a:pt x="664" y="1186"/>
                    <a:pt x="656" y="1184"/>
                    <a:pt x="644" y="1188"/>
                  </a:cubicBezTo>
                  <a:cubicBezTo>
                    <a:pt x="642" y="1191"/>
                    <a:pt x="642" y="1197"/>
                    <a:pt x="638" y="1197"/>
                  </a:cubicBezTo>
                  <a:cubicBezTo>
                    <a:pt x="626" y="1198"/>
                    <a:pt x="602" y="1191"/>
                    <a:pt x="602" y="1191"/>
                  </a:cubicBezTo>
                  <a:lnTo>
                    <a:pt x="586" y="1200"/>
                  </a:lnTo>
                  <a:lnTo>
                    <a:pt x="554" y="1182"/>
                  </a:lnTo>
                  <a:lnTo>
                    <a:pt x="524" y="1173"/>
                  </a:lnTo>
                  <a:lnTo>
                    <a:pt x="496" y="1178"/>
                  </a:lnTo>
                  <a:lnTo>
                    <a:pt x="476" y="1190"/>
                  </a:lnTo>
                  <a:lnTo>
                    <a:pt x="468" y="1200"/>
                  </a:lnTo>
                  <a:lnTo>
                    <a:pt x="488" y="1206"/>
                  </a:lnTo>
                  <a:lnTo>
                    <a:pt x="496" y="1222"/>
                  </a:lnTo>
                  <a:lnTo>
                    <a:pt x="482" y="1230"/>
                  </a:lnTo>
                  <a:lnTo>
                    <a:pt x="466" y="1228"/>
                  </a:lnTo>
                  <a:lnTo>
                    <a:pt x="462" y="1216"/>
                  </a:lnTo>
                  <a:lnTo>
                    <a:pt x="442" y="1220"/>
                  </a:lnTo>
                  <a:lnTo>
                    <a:pt x="408" y="1218"/>
                  </a:lnTo>
                  <a:lnTo>
                    <a:pt x="382" y="1222"/>
                  </a:lnTo>
                  <a:lnTo>
                    <a:pt x="366" y="1240"/>
                  </a:lnTo>
                  <a:lnTo>
                    <a:pt x="346" y="1238"/>
                  </a:lnTo>
                  <a:lnTo>
                    <a:pt x="336" y="1256"/>
                  </a:lnTo>
                  <a:lnTo>
                    <a:pt x="318" y="1274"/>
                  </a:lnTo>
                  <a:lnTo>
                    <a:pt x="306" y="1266"/>
                  </a:lnTo>
                  <a:lnTo>
                    <a:pt x="294" y="1256"/>
                  </a:lnTo>
                  <a:lnTo>
                    <a:pt x="282" y="1248"/>
                  </a:lnTo>
                  <a:lnTo>
                    <a:pt x="264" y="1258"/>
                  </a:lnTo>
                  <a:lnTo>
                    <a:pt x="248" y="1272"/>
                  </a:lnTo>
                  <a:lnTo>
                    <a:pt x="228" y="1288"/>
                  </a:lnTo>
                  <a:lnTo>
                    <a:pt x="222" y="1270"/>
                  </a:lnTo>
                  <a:lnTo>
                    <a:pt x="224" y="1252"/>
                  </a:lnTo>
                  <a:lnTo>
                    <a:pt x="206" y="1252"/>
                  </a:lnTo>
                  <a:lnTo>
                    <a:pt x="198" y="1270"/>
                  </a:lnTo>
                  <a:lnTo>
                    <a:pt x="188" y="1286"/>
                  </a:lnTo>
                  <a:lnTo>
                    <a:pt x="190" y="1316"/>
                  </a:lnTo>
                  <a:lnTo>
                    <a:pt x="214" y="1320"/>
                  </a:lnTo>
                  <a:lnTo>
                    <a:pt x="210" y="1332"/>
                  </a:lnTo>
                  <a:lnTo>
                    <a:pt x="182" y="1332"/>
                  </a:lnTo>
                  <a:lnTo>
                    <a:pt x="172" y="1316"/>
                  </a:lnTo>
                  <a:lnTo>
                    <a:pt x="152" y="1310"/>
                  </a:lnTo>
                  <a:lnTo>
                    <a:pt x="140" y="1300"/>
                  </a:lnTo>
                  <a:lnTo>
                    <a:pt x="124" y="1288"/>
                  </a:lnTo>
                  <a:lnTo>
                    <a:pt x="96" y="1298"/>
                  </a:lnTo>
                  <a:lnTo>
                    <a:pt x="76" y="1280"/>
                  </a:lnTo>
                  <a:lnTo>
                    <a:pt x="60" y="1302"/>
                  </a:lnTo>
                  <a:lnTo>
                    <a:pt x="40" y="1294"/>
                  </a:lnTo>
                  <a:lnTo>
                    <a:pt x="30" y="1276"/>
                  </a:lnTo>
                  <a:lnTo>
                    <a:pt x="16" y="1284"/>
                  </a:lnTo>
                  <a:lnTo>
                    <a:pt x="0" y="1270"/>
                  </a:lnTo>
                  <a:lnTo>
                    <a:pt x="6" y="1260"/>
                  </a:lnTo>
                  <a:lnTo>
                    <a:pt x="4" y="1242"/>
                  </a:lnTo>
                  <a:lnTo>
                    <a:pt x="0" y="1228"/>
                  </a:lnTo>
                  <a:lnTo>
                    <a:pt x="8" y="1214"/>
                  </a:lnTo>
                  <a:lnTo>
                    <a:pt x="50" y="1216"/>
                  </a:lnTo>
                  <a:lnTo>
                    <a:pt x="74" y="1212"/>
                  </a:lnTo>
                  <a:lnTo>
                    <a:pt x="90" y="1188"/>
                  </a:lnTo>
                  <a:lnTo>
                    <a:pt x="118" y="1180"/>
                  </a:lnTo>
                  <a:lnTo>
                    <a:pt x="136" y="1168"/>
                  </a:lnTo>
                  <a:lnTo>
                    <a:pt x="166" y="1138"/>
                  </a:lnTo>
                  <a:lnTo>
                    <a:pt x="198" y="1108"/>
                  </a:lnTo>
                  <a:lnTo>
                    <a:pt x="230" y="1084"/>
                  </a:lnTo>
                  <a:lnTo>
                    <a:pt x="250" y="1074"/>
                  </a:lnTo>
                  <a:lnTo>
                    <a:pt x="254" y="1056"/>
                  </a:lnTo>
                  <a:lnTo>
                    <a:pt x="264" y="1046"/>
                  </a:lnTo>
                  <a:lnTo>
                    <a:pt x="288" y="1034"/>
                  </a:lnTo>
                  <a:lnTo>
                    <a:pt x="322" y="1024"/>
                  </a:lnTo>
                  <a:lnTo>
                    <a:pt x="338" y="1026"/>
                  </a:lnTo>
                  <a:lnTo>
                    <a:pt x="352" y="1028"/>
                  </a:lnTo>
                  <a:lnTo>
                    <a:pt x="354" y="1048"/>
                  </a:lnTo>
                  <a:lnTo>
                    <a:pt x="370" y="1042"/>
                  </a:lnTo>
                  <a:lnTo>
                    <a:pt x="390" y="1038"/>
                  </a:lnTo>
                  <a:lnTo>
                    <a:pt x="404" y="1042"/>
                  </a:lnTo>
                  <a:lnTo>
                    <a:pt x="418" y="1044"/>
                  </a:lnTo>
                  <a:lnTo>
                    <a:pt x="444" y="1042"/>
                  </a:lnTo>
                  <a:lnTo>
                    <a:pt x="478" y="1038"/>
                  </a:lnTo>
                  <a:cubicBezTo>
                    <a:pt x="489" y="1035"/>
                    <a:pt x="499" y="1028"/>
                    <a:pt x="508" y="1024"/>
                  </a:cubicBezTo>
                  <a:cubicBezTo>
                    <a:pt x="517" y="1020"/>
                    <a:pt x="522" y="1014"/>
                    <a:pt x="530" y="1014"/>
                  </a:cubicBezTo>
                  <a:cubicBezTo>
                    <a:pt x="531" y="1005"/>
                    <a:pt x="557" y="1023"/>
                    <a:pt x="557" y="1023"/>
                  </a:cubicBezTo>
                  <a:cubicBezTo>
                    <a:pt x="594" y="1018"/>
                    <a:pt x="580" y="1015"/>
                    <a:pt x="605" y="999"/>
                  </a:cubicBezTo>
                  <a:cubicBezTo>
                    <a:pt x="632" y="1004"/>
                    <a:pt x="628" y="1008"/>
                    <a:pt x="623" y="1032"/>
                  </a:cubicBezTo>
                  <a:cubicBezTo>
                    <a:pt x="628" y="1051"/>
                    <a:pt x="629" y="1040"/>
                    <a:pt x="644" y="1035"/>
                  </a:cubicBezTo>
                  <a:cubicBezTo>
                    <a:pt x="652" y="1047"/>
                    <a:pt x="657" y="1047"/>
                    <a:pt x="671" y="1050"/>
                  </a:cubicBezTo>
                  <a:cubicBezTo>
                    <a:pt x="677" y="1048"/>
                    <a:pt x="684" y="1048"/>
                    <a:pt x="689" y="1044"/>
                  </a:cubicBezTo>
                  <a:cubicBezTo>
                    <a:pt x="695" y="1040"/>
                    <a:pt x="707" y="1032"/>
                    <a:pt x="707" y="1032"/>
                  </a:cubicBezTo>
                  <a:cubicBezTo>
                    <a:pt x="708" y="1029"/>
                    <a:pt x="707" y="1025"/>
                    <a:pt x="710" y="1023"/>
                  </a:cubicBezTo>
                  <a:cubicBezTo>
                    <a:pt x="715" y="1019"/>
                    <a:pt x="728" y="1017"/>
                    <a:pt x="728" y="1017"/>
                  </a:cubicBezTo>
                  <a:cubicBezTo>
                    <a:pt x="724" y="1004"/>
                    <a:pt x="717" y="994"/>
                    <a:pt x="713" y="981"/>
                  </a:cubicBezTo>
                  <a:cubicBezTo>
                    <a:pt x="721" y="958"/>
                    <a:pt x="714" y="986"/>
                    <a:pt x="710" y="963"/>
                  </a:cubicBezTo>
                  <a:cubicBezTo>
                    <a:pt x="708" y="950"/>
                    <a:pt x="724" y="937"/>
                    <a:pt x="734" y="930"/>
                  </a:cubicBezTo>
                  <a:cubicBezTo>
                    <a:pt x="738" y="917"/>
                    <a:pt x="742" y="915"/>
                    <a:pt x="752" y="906"/>
                  </a:cubicBezTo>
                  <a:cubicBezTo>
                    <a:pt x="758" y="900"/>
                    <a:pt x="770" y="888"/>
                    <a:pt x="770" y="888"/>
                  </a:cubicBezTo>
                  <a:lnTo>
                    <a:pt x="818" y="828"/>
                  </a:lnTo>
                  <a:lnTo>
                    <a:pt x="824" y="807"/>
                  </a:lnTo>
                  <a:lnTo>
                    <a:pt x="818" y="777"/>
                  </a:lnTo>
                  <a:cubicBezTo>
                    <a:pt x="817" y="763"/>
                    <a:pt x="807" y="744"/>
                    <a:pt x="818" y="735"/>
                  </a:cubicBezTo>
                  <a:cubicBezTo>
                    <a:pt x="825" y="729"/>
                    <a:pt x="847" y="725"/>
                    <a:pt x="857" y="723"/>
                  </a:cubicBezTo>
                  <a:cubicBezTo>
                    <a:pt x="860" y="721"/>
                    <a:pt x="864" y="720"/>
                    <a:pt x="866" y="717"/>
                  </a:cubicBezTo>
                  <a:cubicBezTo>
                    <a:pt x="868" y="715"/>
                    <a:pt x="866" y="710"/>
                    <a:pt x="869" y="708"/>
                  </a:cubicBezTo>
                  <a:cubicBezTo>
                    <a:pt x="874" y="704"/>
                    <a:pt x="887" y="702"/>
                    <a:pt x="887" y="702"/>
                  </a:cubicBezTo>
                  <a:cubicBezTo>
                    <a:pt x="909" y="706"/>
                    <a:pt x="912" y="716"/>
                    <a:pt x="890" y="723"/>
                  </a:cubicBezTo>
                  <a:cubicBezTo>
                    <a:pt x="881" y="751"/>
                    <a:pt x="879" y="738"/>
                    <a:pt x="857" y="753"/>
                  </a:cubicBezTo>
                  <a:cubicBezTo>
                    <a:pt x="858" y="758"/>
                    <a:pt x="857" y="764"/>
                    <a:pt x="860" y="768"/>
                  </a:cubicBezTo>
                  <a:cubicBezTo>
                    <a:pt x="862" y="771"/>
                    <a:pt x="868" y="768"/>
                    <a:pt x="869" y="771"/>
                  </a:cubicBezTo>
                  <a:cubicBezTo>
                    <a:pt x="871" y="781"/>
                    <a:pt x="866" y="794"/>
                    <a:pt x="863" y="804"/>
                  </a:cubicBezTo>
                  <a:cubicBezTo>
                    <a:pt x="867" y="816"/>
                    <a:pt x="870" y="811"/>
                    <a:pt x="878" y="819"/>
                  </a:cubicBezTo>
                  <a:lnTo>
                    <a:pt x="899" y="822"/>
                  </a:lnTo>
                  <a:lnTo>
                    <a:pt x="926" y="804"/>
                  </a:lnTo>
                  <a:lnTo>
                    <a:pt x="986" y="765"/>
                  </a:lnTo>
                  <a:cubicBezTo>
                    <a:pt x="1007" y="747"/>
                    <a:pt x="996" y="750"/>
                    <a:pt x="1016" y="750"/>
                  </a:cubicBezTo>
                  <a:lnTo>
                    <a:pt x="1037" y="744"/>
                  </a:lnTo>
                  <a:lnTo>
                    <a:pt x="1070" y="705"/>
                  </a:lnTo>
                  <a:lnTo>
                    <a:pt x="1091" y="678"/>
                  </a:lnTo>
                  <a:lnTo>
                    <a:pt x="1106" y="648"/>
                  </a:lnTo>
                  <a:lnTo>
                    <a:pt x="1121" y="630"/>
                  </a:lnTo>
                  <a:lnTo>
                    <a:pt x="1142" y="618"/>
                  </a:lnTo>
                  <a:lnTo>
                    <a:pt x="1166" y="609"/>
                  </a:lnTo>
                  <a:lnTo>
                    <a:pt x="1184" y="585"/>
                  </a:lnTo>
                  <a:lnTo>
                    <a:pt x="1184" y="546"/>
                  </a:lnTo>
                  <a:lnTo>
                    <a:pt x="1193" y="522"/>
                  </a:lnTo>
                  <a:lnTo>
                    <a:pt x="1202" y="492"/>
                  </a:lnTo>
                  <a:lnTo>
                    <a:pt x="1223" y="465"/>
                  </a:lnTo>
                  <a:lnTo>
                    <a:pt x="1232" y="435"/>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7" name="Freeform 35"/>
            <p:cNvSpPr>
              <a:spLocks/>
            </p:cNvSpPr>
            <p:nvPr/>
          </p:nvSpPr>
          <p:spPr bwMode="ltGray">
            <a:xfrm>
              <a:off x="2084" y="2045"/>
              <a:ext cx="38" cy="34"/>
            </a:xfrm>
            <a:custGeom>
              <a:avLst/>
              <a:gdLst>
                <a:gd name="T0" fmla="*/ 4 w 38"/>
                <a:gd name="T1" fmla="*/ 12 h 34"/>
                <a:gd name="T2" fmla="*/ 18 w 38"/>
                <a:gd name="T3" fmla="*/ 0 h 34"/>
                <a:gd name="T4" fmla="*/ 38 w 38"/>
                <a:gd name="T5" fmla="*/ 8 h 34"/>
                <a:gd name="T6" fmla="*/ 30 w 38"/>
                <a:gd name="T7" fmla="*/ 34 h 34"/>
                <a:gd name="T8" fmla="*/ 14 w 38"/>
                <a:gd name="T9" fmla="*/ 20 h 34"/>
                <a:gd name="T10" fmla="*/ 0 w 38"/>
                <a:gd name="T11" fmla="*/ 18 h 34"/>
                <a:gd name="T12" fmla="*/ 4 w 38"/>
                <a:gd name="T13" fmla="*/ 12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4">
                  <a:moveTo>
                    <a:pt x="4" y="12"/>
                  </a:moveTo>
                  <a:cubicBezTo>
                    <a:pt x="7" y="4"/>
                    <a:pt x="10" y="3"/>
                    <a:pt x="18" y="0"/>
                  </a:cubicBezTo>
                  <a:cubicBezTo>
                    <a:pt x="25" y="2"/>
                    <a:pt x="30" y="6"/>
                    <a:pt x="38" y="8"/>
                  </a:cubicBezTo>
                  <a:cubicBezTo>
                    <a:pt x="36" y="20"/>
                    <a:pt x="33" y="24"/>
                    <a:pt x="30" y="34"/>
                  </a:cubicBezTo>
                  <a:cubicBezTo>
                    <a:pt x="23" y="30"/>
                    <a:pt x="21" y="24"/>
                    <a:pt x="14" y="20"/>
                  </a:cubicBezTo>
                  <a:cubicBezTo>
                    <a:pt x="8" y="29"/>
                    <a:pt x="5" y="26"/>
                    <a:pt x="0" y="18"/>
                  </a:cubicBezTo>
                  <a:cubicBezTo>
                    <a:pt x="7" y="13"/>
                    <a:pt x="8" y="16"/>
                    <a:pt x="4" y="12"/>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8" name="Freeform 36"/>
            <p:cNvSpPr>
              <a:spLocks/>
            </p:cNvSpPr>
            <p:nvPr/>
          </p:nvSpPr>
          <p:spPr bwMode="ltGray">
            <a:xfrm>
              <a:off x="2118" y="2015"/>
              <a:ext cx="32" cy="39"/>
            </a:xfrm>
            <a:custGeom>
              <a:avLst/>
              <a:gdLst>
                <a:gd name="T0" fmla="*/ 6 w 32"/>
                <a:gd name="T1" fmla="*/ 16 h 39"/>
                <a:gd name="T2" fmla="*/ 20 w 32"/>
                <a:gd name="T3" fmla="*/ 4 h 39"/>
                <a:gd name="T4" fmla="*/ 30 w 32"/>
                <a:gd name="T5" fmla="*/ 22 h 39"/>
                <a:gd name="T6" fmla="*/ 32 w 32"/>
                <a:gd name="T7" fmla="*/ 28 h 39"/>
                <a:gd name="T8" fmla="*/ 16 w 32"/>
                <a:gd name="T9" fmla="*/ 36 h 39"/>
                <a:gd name="T10" fmla="*/ 0 w 32"/>
                <a:gd name="T11" fmla="*/ 30 h 39"/>
                <a:gd name="T12" fmla="*/ 6 w 32"/>
                <a:gd name="T13" fmla="*/ 1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9">
                  <a:moveTo>
                    <a:pt x="6" y="16"/>
                  </a:moveTo>
                  <a:cubicBezTo>
                    <a:pt x="9" y="8"/>
                    <a:pt x="12" y="7"/>
                    <a:pt x="20" y="4"/>
                  </a:cubicBezTo>
                  <a:cubicBezTo>
                    <a:pt x="29" y="13"/>
                    <a:pt x="25" y="7"/>
                    <a:pt x="30" y="22"/>
                  </a:cubicBezTo>
                  <a:cubicBezTo>
                    <a:pt x="31" y="24"/>
                    <a:pt x="32" y="28"/>
                    <a:pt x="32" y="28"/>
                  </a:cubicBezTo>
                  <a:cubicBezTo>
                    <a:pt x="27" y="35"/>
                    <a:pt x="25" y="39"/>
                    <a:pt x="16" y="36"/>
                  </a:cubicBezTo>
                  <a:cubicBezTo>
                    <a:pt x="7" y="39"/>
                    <a:pt x="5" y="38"/>
                    <a:pt x="0" y="30"/>
                  </a:cubicBezTo>
                  <a:cubicBezTo>
                    <a:pt x="1" y="27"/>
                    <a:pt x="11" y="0"/>
                    <a:pt x="6" y="16"/>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39" name="Freeform 37"/>
            <p:cNvSpPr>
              <a:spLocks/>
            </p:cNvSpPr>
            <p:nvPr/>
          </p:nvSpPr>
          <p:spPr bwMode="ltGray">
            <a:xfrm>
              <a:off x="1610" y="2420"/>
              <a:ext cx="35" cy="38"/>
            </a:xfrm>
            <a:custGeom>
              <a:avLst/>
              <a:gdLst>
                <a:gd name="T0" fmla="*/ 10 w 35"/>
                <a:gd name="T1" fmla="*/ 32 h 38"/>
                <a:gd name="T2" fmla="*/ 1 w 35"/>
                <a:gd name="T3" fmla="*/ 20 h 38"/>
                <a:gd name="T4" fmla="*/ 9 w 35"/>
                <a:gd name="T5" fmla="*/ 0 h 38"/>
                <a:gd name="T6" fmla="*/ 31 w 35"/>
                <a:gd name="T7" fmla="*/ 20 h 38"/>
                <a:gd name="T8" fmla="*/ 21 w 35"/>
                <a:gd name="T9" fmla="*/ 38 h 38"/>
                <a:gd name="T10" fmla="*/ 10 w 35"/>
                <a:gd name="T11" fmla="*/ 32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8">
                  <a:moveTo>
                    <a:pt x="10" y="32"/>
                  </a:moveTo>
                  <a:cubicBezTo>
                    <a:pt x="5" y="28"/>
                    <a:pt x="4" y="25"/>
                    <a:pt x="1" y="20"/>
                  </a:cubicBezTo>
                  <a:cubicBezTo>
                    <a:pt x="0" y="13"/>
                    <a:pt x="3" y="4"/>
                    <a:pt x="9" y="0"/>
                  </a:cubicBezTo>
                  <a:cubicBezTo>
                    <a:pt x="35" y="4"/>
                    <a:pt x="16" y="9"/>
                    <a:pt x="31" y="20"/>
                  </a:cubicBezTo>
                  <a:cubicBezTo>
                    <a:pt x="30" y="28"/>
                    <a:pt x="27" y="33"/>
                    <a:pt x="21" y="38"/>
                  </a:cubicBezTo>
                  <a:cubicBezTo>
                    <a:pt x="18" y="37"/>
                    <a:pt x="10" y="23"/>
                    <a:pt x="10" y="32"/>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0" name="Freeform 38"/>
            <p:cNvSpPr>
              <a:spLocks/>
            </p:cNvSpPr>
            <p:nvPr/>
          </p:nvSpPr>
          <p:spPr bwMode="ltGray">
            <a:xfrm>
              <a:off x="1543" y="2285"/>
              <a:ext cx="53" cy="110"/>
            </a:xfrm>
            <a:custGeom>
              <a:avLst/>
              <a:gdLst>
                <a:gd name="T0" fmla="*/ 38 w 53"/>
                <a:gd name="T1" fmla="*/ 65 h 110"/>
                <a:gd name="T2" fmla="*/ 46 w 53"/>
                <a:gd name="T3" fmla="*/ 35 h 110"/>
                <a:gd name="T4" fmla="*/ 50 w 53"/>
                <a:gd name="T5" fmla="*/ 15 h 110"/>
                <a:gd name="T6" fmla="*/ 52 w 53"/>
                <a:gd name="T7" fmla="*/ 0 h 110"/>
                <a:gd name="T8" fmla="*/ 37 w 53"/>
                <a:gd name="T9" fmla="*/ 6 h 110"/>
                <a:gd name="T10" fmla="*/ 22 w 53"/>
                <a:gd name="T11" fmla="*/ 23 h 110"/>
                <a:gd name="T12" fmla="*/ 25 w 53"/>
                <a:gd name="T13" fmla="*/ 45 h 110"/>
                <a:gd name="T14" fmla="*/ 11 w 53"/>
                <a:gd name="T15" fmla="*/ 68 h 110"/>
                <a:gd name="T16" fmla="*/ 2 w 53"/>
                <a:gd name="T17" fmla="*/ 93 h 110"/>
                <a:gd name="T18" fmla="*/ 11 w 53"/>
                <a:gd name="T19" fmla="*/ 110 h 110"/>
                <a:gd name="T20" fmla="*/ 22 w 53"/>
                <a:gd name="T21" fmla="*/ 99 h 110"/>
                <a:gd name="T22" fmla="*/ 23 w 53"/>
                <a:gd name="T23" fmla="*/ 83 h 110"/>
                <a:gd name="T24" fmla="*/ 31 w 53"/>
                <a:gd name="T25" fmla="*/ 66 h 110"/>
                <a:gd name="T26" fmla="*/ 38 w 53"/>
                <a:gd name="T27" fmla="*/ 65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110">
                  <a:moveTo>
                    <a:pt x="38" y="65"/>
                  </a:moveTo>
                  <a:cubicBezTo>
                    <a:pt x="37" y="51"/>
                    <a:pt x="34" y="42"/>
                    <a:pt x="46" y="35"/>
                  </a:cubicBezTo>
                  <a:cubicBezTo>
                    <a:pt x="52" y="25"/>
                    <a:pt x="52" y="28"/>
                    <a:pt x="50" y="15"/>
                  </a:cubicBezTo>
                  <a:cubicBezTo>
                    <a:pt x="53" y="10"/>
                    <a:pt x="53" y="6"/>
                    <a:pt x="52" y="0"/>
                  </a:cubicBezTo>
                  <a:cubicBezTo>
                    <a:pt x="46" y="2"/>
                    <a:pt x="42" y="2"/>
                    <a:pt x="37" y="6"/>
                  </a:cubicBezTo>
                  <a:cubicBezTo>
                    <a:pt x="33" y="12"/>
                    <a:pt x="28" y="19"/>
                    <a:pt x="22" y="23"/>
                  </a:cubicBezTo>
                  <a:cubicBezTo>
                    <a:pt x="19" y="30"/>
                    <a:pt x="22" y="38"/>
                    <a:pt x="25" y="45"/>
                  </a:cubicBezTo>
                  <a:cubicBezTo>
                    <a:pt x="23" y="54"/>
                    <a:pt x="20" y="65"/>
                    <a:pt x="11" y="68"/>
                  </a:cubicBezTo>
                  <a:cubicBezTo>
                    <a:pt x="7" y="76"/>
                    <a:pt x="8" y="86"/>
                    <a:pt x="2" y="93"/>
                  </a:cubicBezTo>
                  <a:cubicBezTo>
                    <a:pt x="0" y="103"/>
                    <a:pt x="2" y="106"/>
                    <a:pt x="11" y="110"/>
                  </a:cubicBezTo>
                  <a:cubicBezTo>
                    <a:pt x="18" y="108"/>
                    <a:pt x="19" y="106"/>
                    <a:pt x="22" y="99"/>
                  </a:cubicBezTo>
                  <a:cubicBezTo>
                    <a:pt x="24" y="84"/>
                    <a:pt x="32" y="101"/>
                    <a:pt x="23" y="83"/>
                  </a:cubicBezTo>
                  <a:cubicBezTo>
                    <a:pt x="25" y="77"/>
                    <a:pt x="28" y="72"/>
                    <a:pt x="31" y="66"/>
                  </a:cubicBezTo>
                  <a:cubicBezTo>
                    <a:pt x="34" y="72"/>
                    <a:pt x="38" y="72"/>
                    <a:pt x="38" y="65"/>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1" name="Freeform 39"/>
            <p:cNvSpPr>
              <a:spLocks/>
            </p:cNvSpPr>
            <p:nvPr/>
          </p:nvSpPr>
          <p:spPr bwMode="ltGray">
            <a:xfrm>
              <a:off x="47" y="3743"/>
              <a:ext cx="261" cy="390"/>
            </a:xfrm>
            <a:custGeom>
              <a:avLst/>
              <a:gdLst>
                <a:gd name="T0" fmla="*/ 63 w 261"/>
                <a:gd name="T1" fmla="*/ 78 h 390"/>
                <a:gd name="T2" fmla="*/ 75 w 261"/>
                <a:gd name="T3" fmla="*/ 63 h 390"/>
                <a:gd name="T4" fmla="*/ 150 w 261"/>
                <a:gd name="T5" fmla="*/ 6 h 390"/>
                <a:gd name="T6" fmla="*/ 204 w 261"/>
                <a:gd name="T7" fmla="*/ 9 h 390"/>
                <a:gd name="T8" fmla="*/ 231 w 261"/>
                <a:gd name="T9" fmla="*/ 0 h 390"/>
                <a:gd name="T10" fmla="*/ 261 w 261"/>
                <a:gd name="T11" fmla="*/ 24 h 390"/>
                <a:gd name="T12" fmla="*/ 243 w 261"/>
                <a:gd name="T13" fmla="*/ 51 h 390"/>
                <a:gd name="T14" fmla="*/ 213 w 261"/>
                <a:gd name="T15" fmla="*/ 114 h 390"/>
                <a:gd name="T16" fmla="*/ 195 w 261"/>
                <a:gd name="T17" fmla="*/ 159 h 390"/>
                <a:gd name="T18" fmla="*/ 165 w 261"/>
                <a:gd name="T19" fmla="*/ 204 h 390"/>
                <a:gd name="T20" fmla="*/ 120 w 261"/>
                <a:gd name="T21" fmla="*/ 309 h 390"/>
                <a:gd name="T22" fmla="*/ 78 w 261"/>
                <a:gd name="T23" fmla="*/ 360 h 390"/>
                <a:gd name="T24" fmla="*/ 54 w 261"/>
                <a:gd name="T25" fmla="*/ 390 h 390"/>
                <a:gd name="T26" fmla="*/ 48 w 261"/>
                <a:gd name="T27" fmla="*/ 354 h 390"/>
                <a:gd name="T28" fmla="*/ 30 w 261"/>
                <a:gd name="T29" fmla="*/ 297 h 390"/>
                <a:gd name="T30" fmla="*/ 15 w 261"/>
                <a:gd name="T31" fmla="*/ 261 h 390"/>
                <a:gd name="T32" fmla="*/ 9 w 261"/>
                <a:gd name="T33" fmla="*/ 243 h 390"/>
                <a:gd name="T34" fmla="*/ 9 w 261"/>
                <a:gd name="T35" fmla="*/ 183 h 390"/>
                <a:gd name="T36" fmla="*/ 0 w 261"/>
                <a:gd name="T37" fmla="*/ 153 h 390"/>
                <a:gd name="T38" fmla="*/ 42 w 261"/>
                <a:gd name="T39" fmla="*/ 102 h 390"/>
                <a:gd name="T40" fmla="*/ 63 w 261"/>
                <a:gd name="T41" fmla="*/ 78 h 3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1" h="390">
                  <a:moveTo>
                    <a:pt x="63" y="78"/>
                  </a:moveTo>
                  <a:cubicBezTo>
                    <a:pt x="70" y="58"/>
                    <a:pt x="60" y="80"/>
                    <a:pt x="75" y="63"/>
                  </a:cubicBezTo>
                  <a:cubicBezTo>
                    <a:pt x="101" y="33"/>
                    <a:pt x="111" y="19"/>
                    <a:pt x="150" y="6"/>
                  </a:cubicBezTo>
                  <a:cubicBezTo>
                    <a:pt x="166" y="7"/>
                    <a:pt x="188" y="14"/>
                    <a:pt x="204" y="9"/>
                  </a:cubicBezTo>
                  <a:cubicBezTo>
                    <a:pt x="213" y="6"/>
                    <a:pt x="231" y="0"/>
                    <a:pt x="231" y="0"/>
                  </a:cubicBezTo>
                  <a:cubicBezTo>
                    <a:pt x="249" y="4"/>
                    <a:pt x="255" y="6"/>
                    <a:pt x="261" y="24"/>
                  </a:cubicBezTo>
                  <a:cubicBezTo>
                    <a:pt x="257" y="36"/>
                    <a:pt x="248" y="40"/>
                    <a:pt x="243" y="51"/>
                  </a:cubicBezTo>
                  <a:cubicBezTo>
                    <a:pt x="233" y="72"/>
                    <a:pt x="222" y="93"/>
                    <a:pt x="213" y="114"/>
                  </a:cubicBezTo>
                  <a:cubicBezTo>
                    <a:pt x="206" y="129"/>
                    <a:pt x="203" y="144"/>
                    <a:pt x="195" y="159"/>
                  </a:cubicBezTo>
                  <a:cubicBezTo>
                    <a:pt x="186" y="175"/>
                    <a:pt x="169" y="186"/>
                    <a:pt x="165" y="204"/>
                  </a:cubicBezTo>
                  <a:cubicBezTo>
                    <a:pt x="159" y="229"/>
                    <a:pt x="146" y="300"/>
                    <a:pt x="120" y="309"/>
                  </a:cubicBezTo>
                  <a:cubicBezTo>
                    <a:pt x="108" y="327"/>
                    <a:pt x="92" y="343"/>
                    <a:pt x="78" y="360"/>
                  </a:cubicBezTo>
                  <a:cubicBezTo>
                    <a:pt x="69" y="371"/>
                    <a:pt x="66" y="386"/>
                    <a:pt x="54" y="390"/>
                  </a:cubicBezTo>
                  <a:cubicBezTo>
                    <a:pt x="46" y="378"/>
                    <a:pt x="51" y="370"/>
                    <a:pt x="48" y="354"/>
                  </a:cubicBezTo>
                  <a:cubicBezTo>
                    <a:pt x="44" y="335"/>
                    <a:pt x="36" y="316"/>
                    <a:pt x="30" y="297"/>
                  </a:cubicBezTo>
                  <a:cubicBezTo>
                    <a:pt x="26" y="285"/>
                    <a:pt x="19" y="273"/>
                    <a:pt x="15" y="261"/>
                  </a:cubicBezTo>
                  <a:cubicBezTo>
                    <a:pt x="13" y="255"/>
                    <a:pt x="9" y="243"/>
                    <a:pt x="9" y="243"/>
                  </a:cubicBezTo>
                  <a:cubicBezTo>
                    <a:pt x="2" y="177"/>
                    <a:pt x="9" y="259"/>
                    <a:pt x="9" y="183"/>
                  </a:cubicBezTo>
                  <a:cubicBezTo>
                    <a:pt x="9" y="173"/>
                    <a:pt x="0" y="153"/>
                    <a:pt x="0" y="153"/>
                  </a:cubicBezTo>
                  <a:cubicBezTo>
                    <a:pt x="8" y="130"/>
                    <a:pt x="22" y="115"/>
                    <a:pt x="42" y="102"/>
                  </a:cubicBezTo>
                  <a:cubicBezTo>
                    <a:pt x="46" y="90"/>
                    <a:pt x="54" y="87"/>
                    <a:pt x="63" y="78"/>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2" name="Freeform 40"/>
            <p:cNvSpPr>
              <a:spLocks/>
            </p:cNvSpPr>
            <p:nvPr/>
          </p:nvSpPr>
          <p:spPr bwMode="ltGray">
            <a:xfrm>
              <a:off x="0" y="0"/>
              <a:ext cx="2934" cy="3703"/>
            </a:xfrm>
            <a:custGeom>
              <a:avLst/>
              <a:gdLst>
                <a:gd name="T0" fmla="*/ 77 w 2934"/>
                <a:gd name="T1" fmla="*/ 3626 h 3703"/>
                <a:gd name="T2" fmla="*/ 146 w 2934"/>
                <a:gd name="T3" fmla="*/ 3494 h 3703"/>
                <a:gd name="T4" fmla="*/ 179 w 2934"/>
                <a:gd name="T5" fmla="*/ 3443 h 3703"/>
                <a:gd name="T6" fmla="*/ 263 w 2934"/>
                <a:gd name="T7" fmla="*/ 3308 h 3703"/>
                <a:gd name="T8" fmla="*/ 353 w 2934"/>
                <a:gd name="T9" fmla="*/ 3170 h 3703"/>
                <a:gd name="T10" fmla="*/ 383 w 2934"/>
                <a:gd name="T11" fmla="*/ 3104 h 3703"/>
                <a:gd name="T12" fmla="*/ 419 w 2934"/>
                <a:gd name="T13" fmla="*/ 3041 h 3703"/>
                <a:gd name="T14" fmla="*/ 452 w 2934"/>
                <a:gd name="T15" fmla="*/ 3008 h 3703"/>
                <a:gd name="T16" fmla="*/ 308 w 2934"/>
                <a:gd name="T17" fmla="*/ 2915 h 3703"/>
                <a:gd name="T18" fmla="*/ 173 w 2934"/>
                <a:gd name="T19" fmla="*/ 2951 h 3703"/>
                <a:gd name="T20" fmla="*/ 416 w 2934"/>
                <a:gd name="T21" fmla="*/ 2837 h 3703"/>
                <a:gd name="T22" fmla="*/ 368 w 2934"/>
                <a:gd name="T23" fmla="*/ 2696 h 3703"/>
                <a:gd name="T24" fmla="*/ 317 w 2934"/>
                <a:gd name="T25" fmla="*/ 2657 h 3703"/>
                <a:gd name="T26" fmla="*/ 419 w 2934"/>
                <a:gd name="T27" fmla="*/ 2615 h 3703"/>
                <a:gd name="T28" fmla="*/ 311 w 2934"/>
                <a:gd name="T29" fmla="*/ 2330 h 3703"/>
                <a:gd name="T30" fmla="*/ 188 w 2934"/>
                <a:gd name="T31" fmla="*/ 2090 h 3703"/>
                <a:gd name="T32" fmla="*/ 311 w 2934"/>
                <a:gd name="T33" fmla="*/ 1925 h 3703"/>
                <a:gd name="T34" fmla="*/ 407 w 2934"/>
                <a:gd name="T35" fmla="*/ 1922 h 3703"/>
                <a:gd name="T36" fmla="*/ 572 w 2934"/>
                <a:gd name="T37" fmla="*/ 1817 h 3703"/>
                <a:gd name="T38" fmla="*/ 590 w 2934"/>
                <a:gd name="T39" fmla="*/ 1727 h 3703"/>
                <a:gd name="T40" fmla="*/ 395 w 2934"/>
                <a:gd name="T41" fmla="*/ 1646 h 3703"/>
                <a:gd name="T42" fmla="*/ 152 w 2934"/>
                <a:gd name="T43" fmla="*/ 1673 h 3703"/>
                <a:gd name="T44" fmla="*/ 149 w 2934"/>
                <a:gd name="T45" fmla="*/ 1538 h 3703"/>
                <a:gd name="T46" fmla="*/ 71 w 2934"/>
                <a:gd name="T47" fmla="*/ 1367 h 3703"/>
                <a:gd name="T48" fmla="*/ 245 w 2934"/>
                <a:gd name="T49" fmla="*/ 1379 h 3703"/>
                <a:gd name="T50" fmla="*/ 470 w 2934"/>
                <a:gd name="T51" fmla="*/ 1217 h 3703"/>
                <a:gd name="T52" fmla="*/ 668 w 2934"/>
                <a:gd name="T53" fmla="*/ 1139 h 3703"/>
                <a:gd name="T54" fmla="*/ 593 w 2934"/>
                <a:gd name="T55" fmla="*/ 1334 h 3703"/>
                <a:gd name="T56" fmla="*/ 593 w 2934"/>
                <a:gd name="T57" fmla="*/ 1460 h 3703"/>
                <a:gd name="T58" fmla="*/ 611 w 2934"/>
                <a:gd name="T59" fmla="*/ 1469 h 3703"/>
                <a:gd name="T60" fmla="*/ 947 w 2934"/>
                <a:gd name="T61" fmla="*/ 1361 h 3703"/>
                <a:gd name="T62" fmla="*/ 1109 w 2934"/>
                <a:gd name="T63" fmla="*/ 1424 h 3703"/>
                <a:gd name="T64" fmla="*/ 1058 w 2934"/>
                <a:gd name="T65" fmla="*/ 1580 h 3703"/>
                <a:gd name="T66" fmla="*/ 983 w 2934"/>
                <a:gd name="T67" fmla="*/ 1670 h 3703"/>
                <a:gd name="T68" fmla="*/ 1055 w 2934"/>
                <a:gd name="T69" fmla="*/ 1712 h 3703"/>
                <a:gd name="T70" fmla="*/ 1214 w 2934"/>
                <a:gd name="T71" fmla="*/ 1736 h 3703"/>
                <a:gd name="T72" fmla="*/ 1259 w 2934"/>
                <a:gd name="T73" fmla="*/ 1898 h 3703"/>
                <a:gd name="T74" fmla="*/ 1208 w 2934"/>
                <a:gd name="T75" fmla="*/ 1931 h 3703"/>
                <a:gd name="T76" fmla="*/ 1205 w 2934"/>
                <a:gd name="T77" fmla="*/ 2105 h 3703"/>
                <a:gd name="T78" fmla="*/ 1184 w 2934"/>
                <a:gd name="T79" fmla="*/ 2285 h 3703"/>
                <a:gd name="T80" fmla="*/ 1148 w 2934"/>
                <a:gd name="T81" fmla="*/ 2333 h 3703"/>
                <a:gd name="T82" fmla="*/ 1280 w 2934"/>
                <a:gd name="T83" fmla="*/ 2267 h 3703"/>
                <a:gd name="T84" fmla="*/ 1316 w 2934"/>
                <a:gd name="T85" fmla="*/ 2267 h 3703"/>
                <a:gd name="T86" fmla="*/ 1361 w 2934"/>
                <a:gd name="T87" fmla="*/ 2261 h 3703"/>
                <a:gd name="T88" fmla="*/ 1415 w 2934"/>
                <a:gd name="T89" fmla="*/ 2234 h 3703"/>
                <a:gd name="T90" fmla="*/ 1616 w 2934"/>
                <a:gd name="T91" fmla="*/ 2060 h 3703"/>
                <a:gd name="T92" fmla="*/ 1595 w 2934"/>
                <a:gd name="T93" fmla="*/ 1832 h 3703"/>
                <a:gd name="T94" fmla="*/ 1433 w 2934"/>
                <a:gd name="T95" fmla="*/ 1544 h 3703"/>
                <a:gd name="T96" fmla="*/ 1391 w 2934"/>
                <a:gd name="T97" fmla="*/ 1406 h 3703"/>
                <a:gd name="T98" fmla="*/ 1604 w 2934"/>
                <a:gd name="T99" fmla="*/ 1304 h 3703"/>
                <a:gd name="T100" fmla="*/ 1679 w 2934"/>
                <a:gd name="T101" fmla="*/ 1121 h 3703"/>
                <a:gd name="T102" fmla="*/ 1829 w 2934"/>
                <a:gd name="T103" fmla="*/ 1004 h 3703"/>
                <a:gd name="T104" fmla="*/ 1991 w 2934"/>
                <a:gd name="T105" fmla="*/ 842 h 3703"/>
                <a:gd name="T106" fmla="*/ 2036 w 2934"/>
                <a:gd name="T107" fmla="*/ 899 h 3703"/>
                <a:gd name="T108" fmla="*/ 2267 w 2934"/>
                <a:gd name="T109" fmla="*/ 911 h 3703"/>
                <a:gd name="T110" fmla="*/ 2534 w 2934"/>
                <a:gd name="T111" fmla="*/ 647 h 3703"/>
                <a:gd name="T112" fmla="*/ 2768 w 2934"/>
                <a:gd name="T113" fmla="*/ 347 h 3703"/>
                <a:gd name="T114" fmla="*/ 2855 w 2934"/>
                <a:gd name="T115" fmla="*/ 155 h 3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4" h="3703">
                  <a:moveTo>
                    <a:pt x="2934" y="0"/>
                  </a:moveTo>
                  <a:lnTo>
                    <a:pt x="0" y="0"/>
                  </a:lnTo>
                  <a:lnTo>
                    <a:pt x="0" y="3703"/>
                  </a:lnTo>
                  <a:lnTo>
                    <a:pt x="65" y="3665"/>
                  </a:lnTo>
                  <a:lnTo>
                    <a:pt x="77" y="3626"/>
                  </a:lnTo>
                  <a:lnTo>
                    <a:pt x="107" y="3629"/>
                  </a:lnTo>
                  <a:lnTo>
                    <a:pt x="116" y="3590"/>
                  </a:lnTo>
                  <a:lnTo>
                    <a:pt x="143" y="3578"/>
                  </a:lnTo>
                  <a:lnTo>
                    <a:pt x="164" y="3506"/>
                  </a:lnTo>
                  <a:lnTo>
                    <a:pt x="146" y="3494"/>
                  </a:lnTo>
                  <a:lnTo>
                    <a:pt x="140" y="3479"/>
                  </a:lnTo>
                  <a:lnTo>
                    <a:pt x="158" y="3467"/>
                  </a:lnTo>
                  <a:lnTo>
                    <a:pt x="167" y="3485"/>
                  </a:lnTo>
                  <a:lnTo>
                    <a:pt x="185" y="3482"/>
                  </a:lnTo>
                  <a:lnTo>
                    <a:pt x="179" y="3443"/>
                  </a:lnTo>
                  <a:lnTo>
                    <a:pt x="209" y="3419"/>
                  </a:lnTo>
                  <a:lnTo>
                    <a:pt x="215" y="3374"/>
                  </a:lnTo>
                  <a:lnTo>
                    <a:pt x="239" y="3356"/>
                  </a:lnTo>
                  <a:lnTo>
                    <a:pt x="263" y="3335"/>
                  </a:lnTo>
                  <a:lnTo>
                    <a:pt x="263" y="3308"/>
                  </a:lnTo>
                  <a:lnTo>
                    <a:pt x="284" y="3251"/>
                  </a:lnTo>
                  <a:lnTo>
                    <a:pt x="329" y="3284"/>
                  </a:lnTo>
                  <a:lnTo>
                    <a:pt x="347" y="3242"/>
                  </a:lnTo>
                  <a:lnTo>
                    <a:pt x="359" y="3203"/>
                  </a:lnTo>
                  <a:lnTo>
                    <a:pt x="353" y="3170"/>
                  </a:lnTo>
                  <a:lnTo>
                    <a:pt x="371" y="3140"/>
                  </a:lnTo>
                  <a:lnTo>
                    <a:pt x="359" y="3125"/>
                  </a:lnTo>
                  <a:lnTo>
                    <a:pt x="341" y="3107"/>
                  </a:lnTo>
                  <a:lnTo>
                    <a:pt x="374" y="3083"/>
                  </a:lnTo>
                  <a:lnTo>
                    <a:pt x="383" y="3104"/>
                  </a:lnTo>
                  <a:lnTo>
                    <a:pt x="404" y="3104"/>
                  </a:lnTo>
                  <a:lnTo>
                    <a:pt x="425" y="3071"/>
                  </a:lnTo>
                  <a:lnTo>
                    <a:pt x="446" y="3041"/>
                  </a:lnTo>
                  <a:lnTo>
                    <a:pt x="443" y="3035"/>
                  </a:lnTo>
                  <a:lnTo>
                    <a:pt x="419" y="3041"/>
                  </a:lnTo>
                  <a:lnTo>
                    <a:pt x="371" y="3044"/>
                  </a:lnTo>
                  <a:lnTo>
                    <a:pt x="371" y="3032"/>
                  </a:lnTo>
                  <a:lnTo>
                    <a:pt x="392" y="3029"/>
                  </a:lnTo>
                  <a:lnTo>
                    <a:pt x="413" y="3017"/>
                  </a:lnTo>
                  <a:lnTo>
                    <a:pt x="452" y="3008"/>
                  </a:lnTo>
                  <a:lnTo>
                    <a:pt x="470" y="2999"/>
                  </a:lnTo>
                  <a:lnTo>
                    <a:pt x="401" y="2978"/>
                  </a:lnTo>
                  <a:lnTo>
                    <a:pt x="374" y="2942"/>
                  </a:lnTo>
                  <a:lnTo>
                    <a:pt x="344" y="2918"/>
                  </a:lnTo>
                  <a:lnTo>
                    <a:pt x="308" y="2915"/>
                  </a:lnTo>
                  <a:lnTo>
                    <a:pt x="296" y="2942"/>
                  </a:lnTo>
                  <a:lnTo>
                    <a:pt x="260" y="2954"/>
                  </a:lnTo>
                  <a:lnTo>
                    <a:pt x="245" y="2936"/>
                  </a:lnTo>
                  <a:lnTo>
                    <a:pt x="227" y="2936"/>
                  </a:lnTo>
                  <a:lnTo>
                    <a:pt x="173" y="2951"/>
                  </a:lnTo>
                  <a:lnTo>
                    <a:pt x="215" y="2921"/>
                  </a:lnTo>
                  <a:lnTo>
                    <a:pt x="275" y="2909"/>
                  </a:lnTo>
                  <a:lnTo>
                    <a:pt x="320" y="2873"/>
                  </a:lnTo>
                  <a:lnTo>
                    <a:pt x="365" y="2840"/>
                  </a:lnTo>
                  <a:lnTo>
                    <a:pt x="416" y="2837"/>
                  </a:lnTo>
                  <a:lnTo>
                    <a:pt x="428" y="2825"/>
                  </a:lnTo>
                  <a:lnTo>
                    <a:pt x="452" y="2822"/>
                  </a:lnTo>
                  <a:lnTo>
                    <a:pt x="437" y="2780"/>
                  </a:lnTo>
                  <a:lnTo>
                    <a:pt x="407" y="2738"/>
                  </a:lnTo>
                  <a:lnTo>
                    <a:pt x="368" y="2696"/>
                  </a:lnTo>
                  <a:lnTo>
                    <a:pt x="311" y="2672"/>
                  </a:lnTo>
                  <a:lnTo>
                    <a:pt x="269" y="2636"/>
                  </a:lnTo>
                  <a:lnTo>
                    <a:pt x="233" y="2597"/>
                  </a:lnTo>
                  <a:lnTo>
                    <a:pt x="284" y="2615"/>
                  </a:lnTo>
                  <a:lnTo>
                    <a:pt x="317" y="2657"/>
                  </a:lnTo>
                  <a:lnTo>
                    <a:pt x="377" y="2669"/>
                  </a:lnTo>
                  <a:lnTo>
                    <a:pt x="434" y="2702"/>
                  </a:lnTo>
                  <a:lnTo>
                    <a:pt x="464" y="2693"/>
                  </a:lnTo>
                  <a:lnTo>
                    <a:pt x="455" y="2648"/>
                  </a:lnTo>
                  <a:lnTo>
                    <a:pt x="419" y="2615"/>
                  </a:lnTo>
                  <a:lnTo>
                    <a:pt x="410" y="2588"/>
                  </a:lnTo>
                  <a:lnTo>
                    <a:pt x="383" y="2558"/>
                  </a:lnTo>
                  <a:lnTo>
                    <a:pt x="338" y="2525"/>
                  </a:lnTo>
                  <a:lnTo>
                    <a:pt x="335" y="2432"/>
                  </a:lnTo>
                  <a:lnTo>
                    <a:pt x="311" y="2330"/>
                  </a:lnTo>
                  <a:lnTo>
                    <a:pt x="275" y="2231"/>
                  </a:lnTo>
                  <a:lnTo>
                    <a:pt x="191" y="2165"/>
                  </a:lnTo>
                  <a:lnTo>
                    <a:pt x="170" y="2168"/>
                  </a:lnTo>
                  <a:lnTo>
                    <a:pt x="161" y="2105"/>
                  </a:lnTo>
                  <a:lnTo>
                    <a:pt x="188" y="2090"/>
                  </a:lnTo>
                  <a:lnTo>
                    <a:pt x="269" y="1979"/>
                  </a:lnTo>
                  <a:lnTo>
                    <a:pt x="314" y="1961"/>
                  </a:lnTo>
                  <a:lnTo>
                    <a:pt x="332" y="1949"/>
                  </a:lnTo>
                  <a:lnTo>
                    <a:pt x="311" y="1943"/>
                  </a:lnTo>
                  <a:lnTo>
                    <a:pt x="311" y="1925"/>
                  </a:lnTo>
                  <a:lnTo>
                    <a:pt x="329" y="1907"/>
                  </a:lnTo>
                  <a:lnTo>
                    <a:pt x="365" y="1904"/>
                  </a:lnTo>
                  <a:lnTo>
                    <a:pt x="362" y="1931"/>
                  </a:lnTo>
                  <a:lnTo>
                    <a:pt x="374" y="1940"/>
                  </a:lnTo>
                  <a:lnTo>
                    <a:pt x="407" y="1922"/>
                  </a:lnTo>
                  <a:lnTo>
                    <a:pt x="410" y="1877"/>
                  </a:lnTo>
                  <a:lnTo>
                    <a:pt x="428" y="1868"/>
                  </a:lnTo>
                  <a:lnTo>
                    <a:pt x="431" y="1844"/>
                  </a:lnTo>
                  <a:lnTo>
                    <a:pt x="482" y="1838"/>
                  </a:lnTo>
                  <a:lnTo>
                    <a:pt x="572" y="1817"/>
                  </a:lnTo>
                  <a:lnTo>
                    <a:pt x="650" y="1826"/>
                  </a:lnTo>
                  <a:lnTo>
                    <a:pt x="647" y="1775"/>
                  </a:lnTo>
                  <a:lnTo>
                    <a:pt x="683" y="1748"/>
                  </a:lnTo>
                  <a:lnTo>
                    <a:pt x="644" y="1739"/>
                  </a:lnTo>
                  <a:lnTo>
                    <a:pt x="590" y="1727"/>
                  </a:lnTo>
                  <a:lnTo>
                    <a:pt x="557" y="1721"/>
                  </a:lnTo>
                  <a:lnTo>
                    <a:pt x="485" y="1682"/>
                  </a:lnTo>
                  <a:lnTo>
                    <a:pt x="461" y="1640"/>
                  </a:lnTo>
                  <a:lnTo>
                    <a:pt x="431" y="1637"/>
                  </a:lnTo>
                  <a:lnTo>
                    <a:pt x="395" y="1646"/>
                  </a:lnTo>
                  <a:lnTo>
                    <a:pt x="338" y="1688"/>
                  </a:lnTo>
                  <a:lnTo>
                    <a:pt x="284" y="1703"/>
                  </a:lnTo>
                  <a:lnTo>
                    <a:pt x="224" y="1736"/>
                  </a:lnTo>
                  <a:lnTo>
                    <a:pt x="197" y="1736"/>
                  </a:lnTo>
                  <a:lnTo>
                    <a:pt x="152" y="1673"/>
                  </a:lnTo>
                  <a:lnTo>
                    <a:pt x="149" y="1646"/>
                  </a:lnTo>
                  <a:lnTo>
                    <a:pt x="164" y="1616"/>
                  </a:lnTo>
                  <a:lnTo>
                    <a:pt x="197" y="1574"/>
                  </a:lnTo>
                  <a:lnTo>
                    <a:pt x="197" y="1559"/>
                  </a:lnTo>
                  <a:lnTo>
                    <a:pt x="149" y="1538"/>
                  </a:lnTo>
                  <a:lnTo>
                    <a:pt x="107" y="1532"/>
                  </a:lnTo>
                  <a:lnTo>
                    <a:pt x="74" y="1532"/>
                  </a:lnTo>
                  <a:lnTo>
                    <a:pt x="56" y="1511"/>
                  </a:lnTo>
                  <a:lnTo>
                    <a:pt x="53" y="1460"/>
                  </a:lnTo>
                  <a:lnTo>
                    <a:pt x="71" y="1367"/>
                  </a:lnTo>
                  <a:lnTo>
                    <a:pt x="104" y="1355"/>
                  </a:lnTo>
                  <a:lnTo>
                    <a:pt x="125" y="1343"/>
                  </a:lnTo>
                  <a:lnTo>
                    <a:pt x="137" y="1373"/>
                  </a:lnTo>
                  <a:lnTo>
                    <a:pt x="197" y="1388"/>
                  </a:lnTo>
                  <a:lnTo>
                    <a:pt x="245" y="1379"/>
                  </a:lnTo>
                  <a:lnTo>
                    <a:pt x="251" y="1334"/>
                  </a:lnTo>
                  <a:lnTo>
                    <a:pt x="302" y="1301"/>
                  </a:lnTo>
                  <a:lnTo>
                    <a:pt x="344" y="1286"/>
                  </a:lnTo>
                  <a:lnTo>
                    <a:pt x="464" y="1238"/>
                  </a:lnTo>
                  <a:lnTo>
                    <a:pt x="470" y="1217"/>
                  </a:lnTo>
                  <a:lnTo>
                    <a:pt x="560" y="1154"/>
                  </a:lnTo>
                  <a:lnTo>
                    <a:pt x="575" y="1130"/>
                  </a:lnTo>
                  <a:lnTo>
                    <a:pt x="605" y="1151"/>
                  </a:lnTo>
                  <a:lnTo>
                    <a:pt x="629" y="1163"/>
                  </a:lnTo>
                  <a:lnTo>
                    <a:pt x="668" y="1139"/>
                  </a:lnTo>
                  <a:lnTo>
                    <a:pt x="674" y="1163"/>
                  </a:lnTo>
                  <a:lnTo>
                    <a:pt x="716" y="1181"/>
                  </a:lnTo>
                  <a:lnTo>
                    <a:pt x="704" y="1220"/>
                  </a:lnTo>
                  <a:lnTo>
                    <a:pt x="647" y="1283"/>
                  </a:lnTo>
                  <a:lnTo>
                    <a:pt x="593" y="1334"/>
                  </a:lnTo>
                  <a:lnTo>
                    <a:pt x="581" y="1370"/>
                  </a:lnTo>
                  <a:lnTo>
                    <a:pt x="593" y="1385"/>
                  </a:lnTo>
                  <a:lnTo>
                    <a:pt x="629" y="1385"/>
                  </a:lnTo>
                  <a:lnTo>
                    <a:pt x="599" y="1430"/>
                  </a:lnTo>
                  <a:lnTo>
                    <a:pt x="593" y="1460"/>
                  </a:lnTo>
                  <a:lnTo>
                    <a:pt x="566" y="1457"/>
                  </a:lnTo>
                  <a:lnTo>
                    <a:pt x="539" y="1475"/>
                  </a:lnTo>
                  <a:lnTo>
                    <a:pt x="536" y="1490"/>
                  </a:lnTo>
                  <a:lnTo>
                    <a:pt x="566" y="1490"/>
                  </a:lnTo>
                  <a:lnTo>
                    <a:pt x="611" y="1469"/>
                  </a:lnTo>
                  <a:lnTo>
                    <a:pt x="659" y="1442"/>
                  </a:lnTo>
                  <a:lnTo>
                    <a:pt x="725" y="1385"/>
                  </a:lnTo>
                  <a:lnTo>
                    <a:pt x="770" y="1385"/>
                  </a:lnTo>
                  <a:lnTo>
                    <a:pt x="845" y="1361"/>
                  </a:lnTo>
                  <a:lnTo>
                    <a:pt x="947" y="1361"/>
                  </a:lnTo>
                  <a:lnTo>
                    <a:pt x="995" y="1391"/>
                  </a:lnTo>
                  <a:lnTo>
                    <a:pt x="998" y="1412"/>
                  </a:lnTo>
                  <a:lnTo>
                    <a:pt x="1019" y="1394"/>
                  </a:lnTo>
                  <a:lnTo>
                    <a:pt x="1055" y="1427"/>
                  </a:lnTo>
                  <a:lnTo>
                    <a:pt x="1109" y="1424"/>
                  </a:lnTo>
                  <a:lnTo>
                    <a:pt x="1094" y="1469"/>
                  </a:lnTo>
                  <a:lnTo>
                    <a:pt x="1082" y="1505"/>
                  </a:lnTo>
                  <a:lnTo>
                    <a:pt x="1073" y="1535"/>
                  </a:lnTo>
                  <a:lnTo>
                    <a:pt x="1091" y="1565"/>
                  </a:lnTo>
                  <a:lnTo>
                    <a:pt x="1058" y="1580"/>
                  </a:lnTo>
                  <a:lnTo>
                    <a:pt x="1040" y="1595"/>
                  </a:lnTo>
                  <a:lnTo>
                    <a:pt x="1013" y="1583"/>
                  </a:lnTo>
                  <a:lnTo>
                    <a:pt x="1013" y="1625"/>
                  </a:lnTo>
                  <a:lnTo>
                    <a:pt x="986" y="1652"/>
                  </a:lnTo>
                  <a:lnTo>
                    <a:pt x="983" y="1670"/>
                  </a:lnTo>
                  <a:lnTo>
                    <a:pt x="1007" y="1673"/>
                  </a:lnTo>
                  <a:lnTo>
                    <a:pt x="1037" y="1667"/>
                  </a:lnTo>
                  <a:lnTo>
                    <a:pt x="1025" y="1694"/>
                  </a:lnTo>
                  <a:lnTo>
                    <a:pt x="1037" y="1709"/>
                  </a:lnTo>
                  <a:lnTo>
                    <a:pt x="1055" y="1712"/>
                  </a:lnTo>
                  <a:lnTo>
                    <a:pt x="1058" y="1727"/>
                  </a:lnTo>
                  <a:lnTo>
                    <a:pt x="1094" y="1703"/>
                  </a:lnTo>
                  <a:lnTo>
                    <a:pt x="1100" y="1676"/>
                  </a:lnTo>
                  <a:lnTo>
                    <a:pt x="1148" y="1730"/>
                  </a:lnTo>
                  <a:lnTo>
                    <a:pt x="1214" y="1736"/>
                  </a:lnTo>
                  <a:lnTo>
                    <a:pt x="1220" y="1754"/>
                  </a:lnTo>
                  <a:lnTo>
                    <a:pt x="1223" y="1781"/>
                  </a:lnTo>
                  <a:lnTo>
                    <a:pt x="1244" y="1838"/>
                  </a:lnTo>
                  <a:lnTo>
                    <a:pt x="1244" y="1856"/>
                  </a:lnTo>
                  <a:lnTo>
                    <a:pt x="1259" y="1898"/>
                  </a:lnTo>
                  <a:lnTo>
                    <a:pt x="1226" y="1883"/>
                  </a:lnTo>
                  <a:lnTo>
                    <a:pt x="1190" y="1883"/>
                  </a:lnTo>
                  <a:lnTo>
                    <a:pt x="1160" y="1898"/>
                  </a:lnTo>
                  <a:lnTo>
                    <a:pt x="1184" y="1928"/>
                  </a:lnTo>
                  <a:lnTo>
                    <a:pt x="1208" y="1931"/>
                  </a:lnTo>
                  <a:lnTo>
                    <a:pt x="1205" y="1949"/>
                  </a:lnTo>
                  <a:lnTo>
                    <a:pt x="1196" y="1982"/>
                  </a:lnTo>
                  <a:lnTo>
                    <a:pt x="1211" y="2039"/>
                  </a:lnTo>
                  <a:lnTo>
                    <a:pt x="1217" y="2072"/>
                  </a:lnTo>
                  <a:lnTo>
                    <a:pt x="1205" y="2105"/>
                  </a:lnTo>
                  <a:lnTo>
                    <a:pt x="1184" y="2150"/>
                  </a:lnTo>
                  <a:lnTo>
                    <a:pt x="1169" y="2210"/>
                  </a:lnTo>
                  <a:lnTo>
                    <a:pt x="1166" y="2246"/>
                  </a:lnTo>
                  <a:lnTo>
                    <a:pt x="1193" y="2255"/>
                  </a:lnTo>
                  <a:lnTo>
                    <a:pt x="1184" y="2285"/>
                  </a:lnTo>
                  <a:lnTo>
                    <a:pt x="1169" y="2270"/>
                  </a:lnTo>
                  <a:lnTo>
                    <a:pt x="1154" y="2261"/>
                  </a:lnTo>
                  <a:lnTo>
                    <a:pt x="1163" y="2306"/>
                  </a:lnTo>
                  <a:lnTo>
                    <a:pt x="1142" y="2312"/>
                  </a:lnTo>
                  <a:lnTo>
                    <a:pt x="1148" y="2333"/>
                  </a:lnTo>
                  <a:lnTo>
                    <a:pt x="1181" y="2306"/>
                  </a:lnTo>
                  <a:lnTo>
                    <a:pt x="1193" y="2318"/>
                  </a:lnTo>
                  <a:lnTo>
                    <a:pt x="1211" y="2297"/>
                  </a:lnTo>
                  <a:lnTo>
                    <a:pt x="1232" y="2309"/>
                  </a:lnTo>
                  <a:lnTo>
                    <a:pt x="1280" y="2267"/>
                  </a:lnTo>
                  <a:lnTo>
                    <a:pt x="1298" y="2258"/>
                  </a:lnTo>
                  <a:lnTo>
                    <a:pt x="1283" y="2294"/>
                  </a:lnTo>
                  <a:lnTo>
                    <a:pt x="1295" y="2306"/>
                  </a:lnTo>
                  <a:lnTo>
                    <a:pt x="1310" y="2297"/>
                  </a:lnTo>
                  <a:lnTo>
                    <a:pt x="1316" y="2267"/>
                  </a:lnTo>
                  <a:lnTo>
                    <a:pt x="1328" y="2279"/>
                  </a:lnTo>
                  <a:lnTo>
                    <a:pt x="1340" y="2270"/>
                  </a:lnTo>
                  <a:lnTo>
                    <a:pt x="1331" y="2249"/>
                  </a:lnTo>
                  <a:lnTo>
                    <a:pt x="1355" y="2240"/>
                  </a:lnTo>
                  <a:lnTo>
                    <a:pt x="1361" y="2261"/>
                  </a:lnTo>
                  <a:lnTo>
                    <a:pt x="1382" y="2276"/>
                  </a:lnTo>
                  <a:lnTo>
                    <a:pt x="1394" y="2270"/>
                  </a:lnTo>
                  <a:lnTo>
                    <a:pt x="1379" y="2243"/>
                  </a:lnTo>
                  <a:lnTo>
                    <a:pt x="1367" y="2228"/>
                  </a:lnTo>
                  <a:lnTo>
                    <a:pt x="1415" y="2234"/>
                  </a:lnTo>
                  <a:lnTo>
                    <a:pt x="1448" y="2249"/>
                  </a:lnTo>
                  <a:lnTo>
                    <a:pt x="1451" y="2204"/>
                  </a:lnTo>
                  <a:lnTo>
                    <a:pt x="1547" y="2228"/>
                  </a:lnTo>
                  <a:lnTo>
                    <a:pt x="1598" y="2141"/>
                  </a:lnTo>
                  <a:lnTo>
                    <a:pt x="1616" y="2060"/>
                  </a:lnTo>
                  <a:lnTo>
                    <a:pt x="1598" y="2048"/>
                  </a:lnTo>
                  <a:lnTo>
                    <a:pt x="1595" y="2027"/>
                  </a:lnTo>
                  <a:lnTo>
                    <a:pt x="1601" y="1967"/>
                  </a:lnTo>
                  <a:lnTo>
                    <a:pt x="1607" y="1898"/>
                  </a:lnTo>
                  <a:lnTo>
                    <a:pt x="1595" y="1832"/>
                  </a:lnTo>
                  <a:lnTo>
                    <a:pt x="1571" y="1802"/>
                  </a:lnTo>
                  <a:lnTo>
                    <a:pt x="1541" y="1748"/>
                  </a:lnTo>
                  <a:lnTo>
                    <a:pt x="1490" y="1616"/>
                  </a:lnTo>
                  <a:lnTo>
                    <a:pt x="1454" y="1577"/>
                  </a:lnTo>
                  <a:lnTo>
                    <a:pt x="1433" y="1544"/>
                  </a:lnTo>
                  <a:lnTo>
                    <a:pt x="1400" y="1544"/>
                  </a:lnTo>
                  <a:lnTo>
                    <a:pt x="1388" y="1508"/>
                  </a:lnTo>
                  <a:lnTo>
                    <a:pt x="1397" y="1496"/>
                  </a:lnTo>
                  <a:lnTo>
                    <a:pt x="1394" y="1460"/>
                  </a:lnTo>
                  <a:lnTo>
                    <a:pt x="1391" y="1406"/>
                  </a:lnTo>
                  <a:lnTo>
                    <a:pt x="1421" y="1391"/>
                  </a:lnTo>
                  <a:lnTo>
                    <a:pt x="1445" y="1370"/>
                  </a:lnTo>
                  <a:lnTo>
                    <a:pt x="1505" y="1370"/>
                  </a:lnTo>
                  <a:lnTo>
                    <a:pt x="1562" y="1316"/>
                  </a:lnTo>
                  <a:lnTo>
                    <a:pt x="1604" y="1304"/>
                  </a:lnTo>
                  <a:lnTo>
                    <a:pt x="1658" y="1256"/>
                  </a:lnTo>
                  <a:lnTo>
                    <a:pt x="1682" y="1247"/>
                  </a:lnTo>
                  <a:lnTo>
                    <a:pt x="1691" y="1166"/>
                  </a:lnTo>
                  <a:lnTo>
                    <a:pt x="1694" y="1142"/>
                  </a:lnTo>
                  <a:lnTo>
                    <a:pt x="1679" y="1121"/>
                  </a:lnTo>
                  <a:lnTo>
                    <a:pt x="1682" y="1097"/>
                  </a:lnTo>
                  <a:lnTo>
                    <a:pt x="1727" y="1073"/>
                  </a:lnTo>
                  <a:lnTo>
                    <a:pt x="1781" y="1025"/>
                  </a:lnTo>
                  <a:lnTo>
                    <a:pt x="1805" y="1028"/>
                  </a:lnTo>
                  <a:lnTo>
                    <a:pt x="1829" y="1004"/>
                  </a:lnTo>
                  <a:lnTo>
                    <a:pt x="1832" y="974"/>
                  </a:lnTo>
                  <a:lnTo>
                    <a:pt x="1862" y="974"/>
                  </a:lnTo>
                  <a:lnTo>
                    <a:pt x="1901" y="953"/>
                  </a:lnTo>
                  <a:lnTo>
                    <a:pt x="1940" y="899"/>
                  </a:lnTo>
                  <a:lnTo>
                    <a:pt x="1991" y="842"/>
                  </a:lnTo>
                  <a:lnTo>
                    <a:pt x="1976" y="893"/>
                  </a:lnTo>
                  <a:lnTo>
                    <a:pt x="1988" y="905"/>
                  </a:lnTo>
                  <a:lnTo>
                    <a:pt x="2021" y="851"/>
                  </a:lnTo>
                  <a:lnTo>
                    <a:pt x="2036" y="863"/>
                  </a:lnTo>
                  <a:lnTo>
                    <a:pt x="2036" y="899"/>
                  </a:lnTo>
                  <a:lnTo>
                    <a:pt x="2036" y="926"/>
                  </a:lnTo>
                  <a:lnTo>
                    <a:pt x="2075" y="926"/>
                  </a:lnTo>
                  <a:lnTo>
                    <a:pt x="2129" y="941"/>
                  </a:lnTo>
                  <a:lnTo>
                    <a:pt x="2198" y="932"/>
                  </a:lnTo>
                  <a:lnTo>
                    <a:pt x="2267" y="911"/>
                  </a:lnTo>
                  <a:lnTo>
                    <a:pt x="2315" y="869"/>
                  </a:lnTo>
                  <a:lnTo>
                    <a:pt x="2390" y="818"/>
                  </a:lnTo>
                  <a:lnTo>
                    <a:pt x="2438" y="770"/>
                  </a:lnTo>
                  <a:lnTo>
                    <a:pt x="2480" y="698"/>
                  </a:lnTo>
                  <a:lnTo>
                    <a:pt x="2534" y="647"/>
                  </a:lnTo>
                  <a:lnTo>
                    <a:pt x="2552" y="617"/>
                  </a:lnTo>
                  <a:lnTo>
                    <a:pt x="2573" y="575"/>
                  </a:lnTo>
                  <a:lnTo>
                    <a:pt x="2597" y="536"/>
                  </a:lnTo>
                  <a:lnTo>
                    <a:pt x="2741" y="383"/>
                  </a:lnTo>
                  <a:lnTo>
                    <a:pt x="2768" y="347"/>
                  </a:lnTo>
                  <a:lnTo>
                    <a:pt x="2774" y="320"/>
                  </a:lnTo>
                  <a:lnTo>
                    <a:pt x="2789" y="236"/>
                  </a:lnTo>
                  <a:lnTo>
                    <a:pt x="2807" y="209"/>
                  </a:lnTo>
                  <a:lnTo>
                    <a:pt x="2840" y="176"/>
                  </a:lnTo>
                  <a:lnTo>
                    <a:pt x="2855" y="155"/>
                  </a:lnTo>
                  <a:lnTo>
                    <a:pt x="2855" y="128"/>
                  </a:lnTo>
                  <a:lnTo>
                    <a:pt x="2864" y="101"/>
                  </a:lnTo>
                  <a:lnTo>
                    <a:pt x="2934" y="0"/>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3" name="Freeform 41"/>
            <p:cNvSpPr>
              <a:spLocks/>
            </p:cNvSpPr>
            <p:nvPr/>
          </p:nvSpPr>
          <p:spPr bwMode="ltGray">
            <a:xfrm>
              <a:off x="1460" y="2224"/>
              <a:ext cx="32" cy="52"/>
            </a:xfrm>
            <a:custGeom>
              <a:avLst/>
              <a:gdLst>
                <a:gd name="T0" fmla="*/ 3 w 32"/>
                <a:gd name="T1" fmla="*/ 46 h 52"/>
                <a:gd name="T2" fmla="*/ 0 w 32"/>
                <a:gd name="T3" fmla="*/ 19 h 52"/>
                <a:gd name="T4" fmla="*/ 24 w 32"/>
                <a:gd name="T5" fmla="*/ 4 h 52"/>
                <a:gd name="T6" fmla="*/ 21 w 32"/>
                <a:gd name="T7" fmla="*/ 52 h 52"/>
                <a:gd name="T8" fmla="*/ 3 w 32"/>
                <a:gd name="T9" fmla="*/ 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2">
                  <a:moveTo>
                    <a:pt x="3" y="46"/>
                  </a:moveTo>
                  <a:cubicBezTo>
                    <a:pt x="6" y="37"/>
                    <a:pt x="0" y="19"/>
                    <a:pt x="0" y="19"/>
                  </a:cubicBezTo>
                  <a:cubicBezTo>
                    <a:pt x="6" y="2"/>
                    <a:pt x="5" y="0"/>
                    <a:pt x="24" y="4"/>
                  </a:cubicBezTo>
                  <a:cubicBezTo>
                    <a:pt x="30" y="22"/>
                    <a:pt x="32" y="35"/>
                    <a:pt x="21" y="52"/>
                  </a:cubicBezTo>
                  <a:cubicBezTo>
                    <a:pt x="0" y="47"/>
                    <a:pt x="9" y="34"/>
                    <a:pt x="3" y="46"/>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4" name="Freeform 42"/>
            <p:cNvSpPr>
              <a:spLocks/>
            </p:cNvSpPr>
            <p:nvPr/>
          </p:nvSpPr>
          <p:spPr bwMode="ltGray">
            <a:xfrm>
              <a:off x="1117" y="2458"/>
              <a:ext cx="118" cy="46"/>
            </a:xfrm>
            <a:custGeom>
              <a:avLst/>
              <a:gdLst>
                <a:gd name="T0" fmla="*/ 16 w 118"/>
                <a:gd name="T1" fmla="*/ 10 h 46"/>
                <a:gd name="T2" fmla="*/ 52 w 118"/>
                <a:gd name="T3" fmla="*/ 1 h 46"/>
                <a:gd name="T4" fmla="*/ 91 w 118"/>
                <a:gd name="T5" fmla="*/ 7 h 46"/>
                <a:gd name="T6" fmla="*/ 106 w 118"/>
                <a:gd name="T7" fmla="*/ 19 h 46"/>
                <a:gd name="T8" fmla="*/ 88 w 118"/>
                <a:gd name="T9" fmla="*/ 46 h 46"/>
                <a:gd name="T10" fmla="*/ 13 w 118"/>
                <a:gd name="T11" fmla="*/ 43 h 46"/>
                <a:gd name="T12" fmla="*/ 7 w 118"/>
                <a:gd name="T13" fmla="*/ 19 h 46"/>
                <a:gd name="T14" fmla="*/ 16 w 118"/>
                <a:gd name="T15" fmla="*/ 10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46">
                  <a:moveTo>
                    <a:pt x="16" y="10"/>
                  </a:moveTo>
                  <a:cubicBezTo>
                    <a:pt x="31" y="15"/>
                    <a:pt x="38" y="6"/>
                    <a:pt x="52" y="1"/>
                  </a:cubicBezTo>
                  <a:cubicBezTo>
                    <a:pt x="65" y="2"/>
                    <a:pt x="80" y="0"/>
                    <a:pt x="91" y="7"/>
                  </a:cubicBezTo>
                  <a:cubicBezTo>
                    <a:pt x="118" y="25"/>
                    <a:pt x="77" y="9"/>
                    <a:pt x="106" y="19"/>
                  </a:cubicBezTo>
                  <a:cubicBezTo>
                    <a:pt x="103" y="34"/>
                    <a:pt x="103" y="41"/>
                    <a:pt x="88" y="46"/>
                  </a:cubicBezTo>
                  <a:cubicBezTo>
                    <a:pt x="63" y="45"/>
                    <a:pt x="38" y="46"/>
                    <a:pt x="13" y="43"/>
                  </a:cubicBezTo>
                  <a:cubicBezTo>
                    <a:pt x="0" y="42"/>
                    <a:pt x="2" y="27"/>
                    <a:pt x="7" y="19"/>
                  </a:cubicBezTo>
                  <a:cubicBezTo>
                    <a:pt x="18" y="0"/>
                    <a:pt x="16" y="29"/>
                    <a:pt x="16" y="10"/>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5" name="Freeform 43"/>
            <p:cNvSpPr>
              <a:spLocks/>
            </p:cNvSpPr>
            <p:nvPr/>
          </p:nvSpPr>
          <p:spPr bwMode="ltGray">
            <a:xfrm>
              <a:off x="3191" y="110"/>
              <a:ext cx="39" cy="285"/>
            </a:xfrm>
            <a:custGeom>
              <a:avLst/>
              <a:gdLst>
                <a:gd name="T0" fmla="*/ 39 w 39"/>
                <a:gd name="T1" fmla="*/ 285 h 285"/>
                <a:gd name="T2" fmla="*/ 15 w 39"/>
                <a:gd name="T3" fmla="*/ 243 h 285"/>
                <a:gd name="T4" fmla="*/ 9 w 39"/>
                <a:gd name="T5" fmla="*/ 201 h 285"/>
                <a:gd name="T6" fmla="*/ 0 w 39"/>
                <a:gd name="T7" fmla="*/ 165 h 285"/>
                <a:gd name="T8" fmla="*/ 9 w 39"/>
                <a:gd name="T9" fmla="*/ 132 h 285"/>
                <a:gd name="T10" fmla="*/ 18 w 39"/>
                <a:gd name="T11" fmla="*/ 84 h 285"/>
                <a:gd name="T12" fmla="*/ 12 w 39"/>
                <a:gd name="T13" fmla="*/ 39 h 285"/>
                <a:gd name="T14" fmla="*/ 15 w 39"/>
                <a:gd name="T15" fmla="*/ 0 h 2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85">
                  <a:moveTo>
                    <a:pt x="39" y="285"/>
                  </a:moveTo>
                  <a:lnTo>
                    <a:pt x="15" y="243"/>
                  </a:lnTo>
                  <a:lnTo>
                    <a:pt x="9" y="201"/>
                  </a:lnTo>
                  <a:lnTo>
                    <a:pt x="0" y="165"/>
                  </a:lnTo>
                  <a:lnTo>
                    <a:pt x="9" y="132"/>
                  </a:lnTo>
                  <a:lnTo>
                    <a:pt x="18" y="84"/>
                  </a:lnTo>
                  <a:lnTo>
                    <a:pt x="12" y="39"/>
                  </a:lnTo>
                  <a:lnTo>
                    <a:pt x="15" y="0"/>
                  </a:lnTo>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6" name="Freeform 44"/>
            <p:cNvSpPr>
              <a:spLocks/>
            </p:cNvSpPr>
            <p:nvPr/>
          </p:nvSpPr>
          <p:spPr bwMode="ltGray">
            <a:xfrm>
              <a:off x="3185" y="-1"/>
              <a:ext cx="225" cy="399"/>
            </a:xfrm>
            <a:custGeom>
              <a:avLst/>
              <a:gdLst>
                <a:gd name="T0" fmla="*/ 45 w 225"/>
                <a:gd name="T1" fmla="*/ 399 h 399"/>
                <a:gd name="T2" fmla="*/ 21 w 225"/>
                <a:gd name="T3" fmla="*/ 351 h 399"/>
                <a:gd name="T4" fmla="*/ 15 w 225"/>
                <a:gd name="T5" fmla="*/ 303 h 399"/>
                <a:gd name="T6" fmla="*/ 0 w 225"/>
                <a:gd name="T7" fmla="*/ 273 h 399"/>
                <a:gd name="T8" fmla="*/ 18 w 225"/>
                <a:gd name="T9" fmla="*/ 231 h 399"/>
                <a:gd name="T10" fmla="*/ 21 w 225"/>
                <a:gd name="T11" fmla="*/ 207 h 399"/>
                <a:gd name="T12" fmla="*/ 18 w 225"/>
                <a:gd name="T13" fmla="*/ 168 h 399"/>
                <a:gd name="T14" fmla="*/ 15 w 225"/>
                <a:gd name="T15" fmla="*/ 135 h 399"/>
                <a:gd name="T16" fmla="*/ 24 w 225"/>
                <a:gd name="T17" fmla="*/ 99 h 399"/>
                <a:gd name="T18" fmla="*/ 39 w 225"/>
                <a:gd name="T19" fmla="*/ 36 h 399"/>
                <a:gd name="T20" fmla="*/ 39 w 225"/>
                <a:gd name="T21" fmla="*/ 3 h 399"/>
                <a:gd name="T22" fmla="*/ 90 w 225"/>
                <a:gd name="T23" fmla="*/ 0 h 399"/>
                <a:gd name="T24" fmla="*/ 84 w 225"/>
                <a:gd name="T25" fmla="*/ 24 h 399"/>
                <a:gd name="T26" fmla="*/ 99 w 225"/>
                <a:gd name="T27" fmla="*/ 96 h 399"/>
                <a:gd name="T28" fmla="*/ 114 w 225"/>
                <a:gd name="T29" fmla="*/ 129 h 399"/>
                <a:gd name="T30" fmla="*/ 138 w 225"/>
                <a:gd name="T31" fmla="*/ 150 h 399"/>
                <a:gd name="T32" fmla="*/ 153 w 225"/>
                <a:gd name="T33" fmla="*/ 168 h 399"/>
                <a:gd name="T34" fmla="*/ 162 w 225"/>
                <a:gd name="T35" fmla="*/ 186 h 399"/>
                <a:gd name="T36" fmla="*/ 162 w 225"/>
                <a:gd name="T37" fmla="*/ 213 h 399"/>
                <a:gd name="T38" fmla="*/ 177 w 225"/>
                <a:gd name="T39" fmla="*/ 231 h 399"/>
                <a:gd name="T40" fmla="*/ 198 w 225"/>
                <a:gd name="T41" fmla="*/ 234 h 399"/>
                <a:gd name="T42" fmla="*/ 204 w 225"/>
                <a:gd name="T43" fmla="*/ 258 h 399"/>
                <a:gd name="T44" fmla="*/ 216 w 225"/>
                <a:gd name="T45" fmla="*/ 294 h 399"/>
                <a:gd name="T46" fmla="*/ 225 w 225"/>
                <a:gd name="T47" fmla="*/ 318 h 399"/>
                <a:gd name="T48" fmla="*/ 216 w 225"/>
                <a:gd name="T49" fmla="*/ 345 h 399"/>
                <a:gd name="T50" fmla="*/ 207 w 225"/>
                <a:gd name="T51" fmla="*/ 363 h 399"/>
                <a:gd name="T52" fmla="*/ 204 w 225"/>
                <a:gd name="T53" fmla="*/ 324 h 399"/>
                <a:gd name="T54" fmla="*/ 186 w 225"/>
                <a:gd name="T55" fmla="*/ 282 h 399"/>
                <a:gd name="T56" fmla="*/ 126 w 225"/>
                <a:gd name="T57" fmla="*/ 267 h 399"/>
                <a:gd name="T58" fmla="*/ 105 w 225"/>
                <a:gd name="T59" fmla="*/ 246 h 399"/>
                <a:gd name="T60" fmla="*/ 87 w 225"/>
                <a:gd name="T61" fmla="*/ 264 h 399"/>
                <a:gd name="T62" fmla="*/ 69 w 225"/>
                <a:gd name="T63" fmla="*/ 294 h 399"/>
                <a:gd name="T64" fmla="*/ 63 w 225"/>
                <a:gd name="T65" fmla="*/ 324 h 399"/>
                <a:gd name="T66" fmla="*/ 60 w 225"/>
                <a:gd name="T67" fmla="*/ 354 h 399"/>
                <a:gd name="T68" fmla="*/ 48 w 225"/>
                <a:gd name="T69" fmla="*/ 381 h 399"/>
                <a:gd name="T70" fmla="*/ 45 w 225"/>
                <a:gd name="T71" fmla="*/ 399 h 3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5" h="399">
                  <a:moveTo>
                    <a:pt x="45" y="399"/>
                  </a:moveTo>
                  <a:lnTo>
                    <a:pt x="21" y="351"/>
                  </a:lnTo>
                  <a:lnTo>
                    <a:pt x="15" y="303"/>
                  </a:lnTo>
                  <a:lnTo>
                    <a:pt x="0" y="273"/>
                  </a:lnTo>
                  <a:lnTo>
                    <a:pt x="18" y="231"/>
                  </a:lnTo>
                  <a:lnTo>
                    <a:pt x="21" y="207"/>
                  </a:lnTo>
                  <a:lnTo>
                    <a:pt x="18" y="168"/>
                  </a:lnTo>
                  <a:lnTo>
                    <a:pt x="15" y="135"/>
                  </a:lnTo>
                  <a:lnTo>
                    <a:pt x="24" y="99"/>
                  </a:lnTo>
                  <a:lnTo>
                    <a:pt x="39" y="36"/>
                  </a:lnTo>
                  <a:lnTo>
                    <a:pt x="39" y="3"/>
                  </a:lnTo>
                  <a:lnTo>
                    <a:pt x="90" y="0"/>
                  </a:lnTo>
                  <a:lnTo>
                    <a:pt x="84" y="24"/>
                  </a:lnTo>
                  <a:lnTo>
                    <a:pt x="99" y="96"/>
                  </a:lnTo>
                  <a:lnTo>
                    <a:pt x="114" y="129"/>
                  </a:lnTo>
                  <a:lnTo>
                    <a:pt x="138" y="150"/>
                  </a:lnTo>
                  <a:lnTo>
                    <a:pt x="153" y="168"/>
                  </a:lnTo>
                  <a:lnTo>
                    <a:pt x="162" y="186"/>
                  </a:lnTo>
                  <a:lnTo>
                    <a:pt x="162" y="213"/>
                  </a:lnTo>
                  <a:lnTo>
                    <a:pt x="177" y="231"/>
                  </a:lnTo>
                  <a:lnTo>
                    <a:pt x="198" y="234"/>
                  </a:lnTo>
                  <a:lnTo>
                    <a:pt x="204" y="258"/>
                  </a:lnTo>
                  <a:lnTo>
                    <a:pt x="216" y="294"/>
                  </a:lnTo>
                  <a:lnTo>
                    <a:pt x="225" y="318"/>
                  </a:lnTo>
                  <a:lnTo>
                    <a:pt x="216" y="345"/>
                  </a:lnTo>
                  <a:lnTo>
                    <a:pt x="207" y="363"/>
                  </a:lnTo>
                  <a:lnTo>
                    <a:pt x="204" y="324"/>
                  </a:lnTo>
                  <a:lnTo>
                    <a:pt x="186" y="282"/>
                  </a:lnTo>
                  <a:lnTo>
                    <a:pt x="126" y="267"/>
                  </a:lnTo>
                  <a:lnTo>
                    <a:pt x="105" y="246"/>
                  </a:lnTo>
                  <a:lnTo>
                    <a:pt x="87" y="264"/>
                  </a:lnTo>
                  <a:lnTo>
                    <a:pt x="69" y="294"/>
                  </a:lnTo>
                  <a:lnTo>
                    <a:pt x="63" y="324"/>
                  </a:lnTo>
                  <a:lnTo>
                    <a:pt x="60" y="354"/>
                  </a:lnTo>
                  <a:lnTo>
                    <a:pt x="48" y="381"/>
                  </a:lnTo>
                  <a:lnTo>
                    <a:pt x="45" y="399"/>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47" name="Freeform 45"/>
            <p:cNvSpPr>
              <a:spLocks/>
            </p:cNvSpPr>
            <p:nvPr/>
          </p:nvSpPr>
          <p:spPr bwMode="ltGray">
            <a:xfrm>
              <a:off x="4130" y="215"/>
              <a:ext cx="116" cy="123"/>
            </a:xfrm>
            <a:custGeom>
              <a:avLst/>
              <a:gdLst>
                <a:gd name="T0" fmla="*/ 0 w 116"/>
                <a:gd name="T1" fmla="*/ 120 h 123"/>
                <a:gd name="T2" fmla="*/ 30 w 116"/>
                <a:gd name="T3" fmla="*/ 75 h 123"/>
                <a:gd name="T4" fmla="*/ 111 w 116"/>
                <a:gd name="T5" fmla="*/ 0 h 123"/>
                <a:gd name="T6" fmla="*/ 105 w 116"/>
                <a:gd name="T7" fmla="*/ 42 h 123"/>
                <a:gd name="T8" fmla="*/ 24 w 116"/>
                <a:gd name="T9" fmla="*/ 123 h 123"/>
                <a:gd name="T10" fmla="*/ 0 w 116"/>
                <a:gd name="T11" fmla="*/ 12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23">
                  <a:moveTo>
                    <a:pt x="0" y="120"/>
                  </a:moveTo>
                  <a:cubicBezTo>
                    <a:pt x="9" y="94"/>
                    <a:pt x="14" y="99"/>
                    <a:pt x="30" y="75"/>
                  </a:cubicBezTo>
                  <a:cubicBezTo>
                    <a:pt x="54" y="38"/>
                    <a:pt x="62" y="8"/>
                    <a:pt x="111" y="0"/>
                  </a:cubicBezTo>
                  <a:cubicBezTo>
                    <a:pt x="116" y="15"/>
                    <a:pt x="110" y="27"/>
                    <a:pt x="105" y="42"/>
                  </a:cubicBezTo>
                  <a:cubicBezTo>
                    <a:pt x="91" y="84"/>
                    <a:pt x="58" y="100"/>
                    <a:pt x="24" y="123"/>
                  </a:cubicBezTo>
                  <a:cubicBezTo>
                    <a:pt x="16" y="122"/>
                    <a:pt x="0" y="120"/>
                    <a:pt x="0" y="120"/>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grpSp>
      <p:sp>
        <p:nvSpPr>
          <p:cNvPr id="89134" name="Rectangle 46"/>
          <p:cNvSpPr>
            <a:spLocks noGrp="1" noChangeArrowheads="1"/>
          </p:cNvSpPr>
          <p:nvPr>
            <p:ph type="ctrTitle"/>
          </p:nvPr>
        </p:nvSpPr>
        <p:spPr>
          <a:xfrm>
            <a:off x="685800" y="1636713"/>
            <a:ext cx="7772400" cy="2466975"/>
          </a:xfrm>
        </p:spPr>
        <p:txBody>
          <a:bodyPr/>
          <a:lstStyle>
            <a:lvl1pPr algn="r">
              <a:defRPr/>
            </a:lvl1pPr>
          </a:lstStyle>
          <a:p>
            <a:pPr lvl="0"/>
            <a:r>
              <a:rPr lang="ja-JP" altLang="en-US" noProof="0" smtClean="0"/>
              <a:t>マスタ タイトルの書式設定</a:t>
            </a:r>
          </a:p>
        </p:txBody>
      </p:sp>
      <p:sp>
        <p:nvSpPr>
          <p:cNvPr id="89135" name="Rectangle 47"/>
          <p:cNvSpPr>
            <a:spLocks noGrp="1" noChangeArrowheads="1"/>
          </p:cNvSpPr>
          <p:nvPr>
            <p:ph type="subTitle" idx="1"/>
          </p:nvPr>
        </p:nvSpPr>
        <p:spPr>
          <a:xfrm>
            <a:off x="2044700" y="4327525"/>
            <a:ext cx="6400800" cy="1752600"/>
          </a:xfrm>
        </p:spPr>
        <p:txBody>
          <a:bodyPr anchor="ctr"/>
          <a:lstStyle>
            <a:lvl1pPr marL="0" indent="0" algn="r">
              <a:buFont typeface="Wingdings" pitchFamily="2" charset="2"/>
              <a:buNone/>
              <a:defRPr/>
            </a:lvl1pPr>
          </a:lstStyle>
          <a:p>
            <a:pPr lvl="0"/>
            <a:r>
              <a:rPr lang="ja-JP" altLang="en-US" noProof="0" smtClean="0"/>
              <a:t>マスタ サブタイトルの書式設定</a:t>
            </a:r>
          </a:p>
        </p:txBody>
      </p:sp>
      <p:sp>
        <p:nvSpPr>
          <p:cNvPr id="48" name="Rectangle 48"/>
          <p:cNvSpPr>
            <a:spLocks noGrp="1" noChangeArrowheads="1"/>
          </p:cNvSpPr>
          <p:nvPr>
            <p:ph type="dt" sz="half" idx="10"/>
          </p:nvPr>
        </p:nvSpPr>
        <p:spPr/>
        <p:txBody>
          <a:bodyPr/>
          <a:lstStyle>
            <a:lvl1pPr>
              <a:defRPr/>
            </a:lvl1pPr>
          </a:lstStyle>
          <a:p>
            <a:pPr>
              <a:defRPr/>
            </a:pPr>
            <a:endParaRPr lang="en-US" altLang="ja-JP">
              <a:solidFill>
                <a:srgbClr val="79A9AF"/>
              </a:solidFill>
            </a:endParaRPr>
          </a:p>
        </p:txBody>
      </p:sp>
      <p:sp>
        <p:nvSpPr>
          <p:cNvPr id="49" name="Rectangle 49"/>
          <p:cNvSpPr>
            <a:spLocks noGrp="1" noChangeArrowheads="1"/>
          </p:cNvSpPr>
          <p:nvPr>
            <p:ph type="ftr" sz="quarter" idx="11"/>
          </p:nvPr>
        </p:nvSpPr>
        <p:spPr/>
        <p:txBody>
          <a:bodyPr/>
          <a:lstStyle>
            <a:lvl1pPr>
              <a:defRPr/>
            </a:lvl1pPr>
          </a:lstStyle>
          <a:p>
            <a:pPr>
              <a:defRPr/>
            </a:pPr>
            <a:endParaRPr lang="en-US" altLang="ja-JP">
              <a:solidFill>
                <a:srgbClr val="79A9AF"/>
              </a:solidFill>
            </a:endParaRPr>
          </a:p>
        </p:txBody>
      </p:sp>
      <p:sp>
        <p:nvSpPr>
          <p:cNvPr id="50" name="Rectangle 50"/>
          <p:cNvSpPr>
            <a:spLocks noGrp="1" noChangeArrowheads="1"/>
          </p:cNvSpPr>
          <p:nvPr>
            <p:ph type="sldNum" sz="quarter" idx="12"/>
          </p:nvPr>
        </p:nvSpPr>
        <p:spPr/>
        <p:txBody>
          <a:bodyPr/>
          <a:lstStyle>
            <a:lvl1pPr>
              <a:defRPr/>
            </a:lvl1pPr>
          </a:lstStyle>
          <a:p>
            <a:pPr>
              <a:defRPr/>
            </a:pPr>
            <a:fld id="{FC0B0719-BC15-4781-BE3E-08A4361BB3AE}"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34901286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6" name="Rectangle 50"/>
          <p:cNvSpPr>
            <a:spLocks noGrp="1" noChangeArrowheads="1"/>
          </p:cNvSpPr>
          <p:nvPr>
            <p:ph type="sldNum" sz="quarter" idx="12"/>
          </p:nvPr>
        </p:nvSpPr>
        <p:spPr>
          <a:ln/>
        </p:spPr>
        <p:txBody>
          <a:bodyPr/>
          <a:lstStyle>
            <a:lvl1pPr>
              <a:defRPr/>
            </a:lvl1pPr>
          </a:lstStyle>
          <a:p>
            <a:pPr>
              <a:defRPr/>
            </a:pPr>
            <a:fld id="{F81D3EA7-BA9F-431F-A79C-BAA82613EC57}"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410670960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6" name="Rectangle 50"/>
          <p:cNvSpPr>
            <a:spLocks noGrp="1" noChangeArrowheads="1"/>
          </p:cNvSpPr>
          <p:nvPr>
            <p:ph type="sldNum" sz="quarter" idx="12"/>
          </p:nvPr>
        </p:nvSpPr>
        <p:spPr>
          <a:ln/>
        </p:spPr>
        <p:txBody>
          <a:bodyPr/>
          <a:lstStyle>
            <a:lvl1pPr>
              <a:defRPr/>
            </a:lvl1pPr>
          </a:lstStyle>
          <a:p>
            <a:pPr>
              <a:defRPr/>
            </a:pPr>
            <a:fld id="{0C022020-DE4C-49B8-ABA8-9AA2956A64CD}"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105300458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7" name="Rectangle 50"/>
          <p:cNvSpPr>
            <a:spLocks noGrp="1" noChangeArrowheads="1"/>
          </p:cNvSpPr>
          <p:nvPr>
            <p:ph type="sldNum" sz="quarter" idx="12"/>
          </p:nvPr>
        </p:nvSpPr>
        <p:spPr>
          <a:ln/>
        </p:spPr>
        <p:txBody>
          <a:bodyPr/>
          <a:lstStyle>
            <a:lvl1pPr>
              <a:defRPr/>
            </a:lvl1pPr>
          </a:lstStyle>
          <a:p>
            <a:pPr>
              <a:defRPr/>
            </a:pPr>
            <a:fld id="{3C310FB7-7C6F-4549-8FF3-B0C551863A66}"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146261733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8"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9" name="Rectangle 50"/>
          <p:cNvSpPr>
            <a:spLocks noGrp="1" noChangeArrowheads="1"/>
          </p:cNvSpPr>
          <p:nvPr>
            <p:ph type="sldNum" sz="quarter" idx="12"/>
          </p:nvPr>
        </p:nvSpPr>
        <p:spPr>
          <a:ln/>
        </p:spPr>
        <p:txBody>
          <a:bodyPr/>
          <a:lstStyle>
            <a:lvl1pPr>
              <a:defRPr/>
            </a:lvl1pPr>
          </a:lstStyle>
          <a:p>
            <a:pPr>
              <a:defRPr/>
            </a:pPr>
            <a:fld id="{C75CE7DC-3E4D-4CA5-BE5F-3DE170927244}"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361715437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4"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5" name="Rectangle 50"/>
          <p:cNvSpPr>
            <a:spLocks noGrp="1" noChangeArrowheads="1"/>
          </p:cNvSpPr>
          <p:nvPr>
            <p:ph type="sldNum" sz="quarter" idx="12"/>
          </p:nvPr>
        </p:nvSpPr>
        <p:spPr>
          <a:ln/>
        </p:spPr>
        <p:txBody>
          <a:bodyPr/>
          <a:lstStyle>
            <a:lvl1pPr>
              <a:defRPr/>
            </a:lvl1pPr>
          </a:lstStyle>
          <a:p>
            <a:pPr>
              <a:defRPr/>
            </a:pPr>
            <a:fld id="{510D4277-025F-487F-A6EE-BE0E55CE907C}"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246955394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3"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4" name="Rectangle 50"/>
          <p:cNvSpPr>
            <a:spLocks noGrp="1" noChangeArrowheads="1"/>
          </p:cNvSpPr>
          <p:nvPr>
            <p:ph type="sldNum" sz="quarter" idx="12"/>
          </p:nvPr>
        </p:nvSpPr>
        <p:spPr>
          <a:ln/>
        </p:spPr>
        <p:txBody>
          <a:bodyPr/>
          <a:lstStyle>
            <a:lvl1pPr>
              <a:defRPr/>
            </a:lvl1pPr>
          </a:lstStyle>
          <a:p>
            <a:pPr>
              <a:defRPr/>
            </a:pPr>
            <a:fld id="{092F6E36-E6ED-4B30-8CA5-B2D3CE8256FE}"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21999503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7" name="Rectangle 50"/>
          <p:cNvSpPr>
            <a:spLocks noGrp="1" noChangeArrowheads="1"/>
          </p:cNvSpPr>
          <p:nvPr>
            <p:ph type="sldNum" sz="quarter" idx="12"/>
          </p:nvPr>
        </p:nvSpPr>
        <p:spPr>
          <a:ln/>
        </p:spPr>
        <p:txBody>
          <a:bodyPr/>
          <a:lstStyle>
            <a:lvl1pPr>
              <a:defRPr/>
            </a:lvl1pPr>
          </a:lstStyle>
          <a:p>
            <a:pPr>
              <a:defRPr/>
            </a:pPr>
            <a:fld id="{004D96E5-28A9-4F82-85E6-034C6456B4D0}"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36416618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6"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7" name="Rectangle 50"/>
          <p:cNvSpPr>
            <a:spLocks noGrp="1" noChangeArrowheads="1"/>
          </p:cNvSpPr>
          <p:nvPr>
            <p:ph type="sldNum" sz="quarter" idx="12"/>
          </p:nvPr>
        </p:nvSpPr>
        <p:spPr>
          <a:ln/>
        </p:spPr>
        <p:txBody>
          <a:bodyPr/>
          <a:lstStyle>
            <a:lvl1pPr>
              <a:defRPr/>
            </a:lvl1pPr>
          </a:lstStyle>
          <a:p>
            <a:pPr>
              <a:defRPr/>
            </a:pPr>
            <a:fld id="{8C681ADD-6084-410A-B39F-F2C84B3A05C1}"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140763667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6" name="Rectangle 50"/>
          <p:cNvSpPr>
            <a:spLocks noGrp="1" noChangeArrowheads="1"/>
          </p:cNvSpPr>
          <p:nvPr>
            <p:ph type="sldNum" sz="quarter" idx="12"/>
          </p:nvPr>
        </p:nvSpPr>
        <p:spPr>
          <a:ln/>
        </p:spPr>
        <p:txBody>
          <a:bodyPr/>
          <a:lstStyle>
            <a:lvl1pPr>
              <a:defRPr/>
            </a:lvl1pPr>
          </a:lstStyle>
          <a:p>
            <a:pPr>
              <a:defRPr/>
            </a:pPr>
            <a:fld id="{B9EED09F-56C6-44A3-B43D-57852CE94BEE}"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193903150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547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9400"/>
            <a:ext cx="6019800" cy="58547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8"/>
          <p:cNvSpPr>
            <a:spLocks noGrp="1" noChangeArrowheads="1"/>
          </p:cNvSpPr>
          <p:nvPr>
            <p:ph type="dt" sz="half" idx="10"/>
          </p:nvPr>
        </p:nvSpPr>
        <p:spPr>
          <a:ln/>
        </p:spPr>
        <p:txBody>
          <a:bodyPr/>
          <a:lstStyle>
            <a:lvl1pPr>
              <a:defRPr/>
            </a:lvl1pPr>
          </a:lstStyle>
          <a:p>
            <a:pPr>
              <a:defRPr/>
            </a:pPr>
            <a:endParaRPr lang="en-US" altLang="ja-JP">
              <a:solidFill>
                <a:srgbClr val="79A9AF"/>
              </a:solidFill>
            </a:endParaRPr>
          </a:p>
        </p:txBody>
      </p:sp>
      <p:sp>
        <p:nvSpPr>
          <p:cNvPr id="5" name="Rectangle 49"/>
          <p:cNvSpPr>
            <a:spLocks noGrp="1" noChangeArrowheads="1"/>
          </p:cNvSpPr>
          <p:nvPr>
            <p:ph type="ftr" sz="quarter" idx="11"/>
          </p:nvPr>
        </p:nvSpPr>
        <p:spPr>
          <a:ln/>
        </p:spPr>
        <p:txBody>
          <a:bodyPr/>
          <a:lstStyle>
            <a:lvl1pPr>
              <a:defRPr/>
            </a:lvl1pPr>
          </a:lstStyle>
          <a:p>
            <a:pPr>
              <a:defRPr/>
            </a:pPr>
            <a:endParaRPr lang="en-US" altLang="ja-JP">
              <a:solidFill>
                <a:srgbClr val="79A9AF"/>
              </a:solidFill>
            </a:endParaRPr>
          </a:p>
        </p:txBody>
      </p:sp>
      <p:sp>
        <p:nvSpPr>
          <p:cNvPr id="6" name="Rectangle 50"/>
          <p:cNvSpPr>
            <a:spLocks noGrp="1" noChangeArrowheads="1"/>
          </p:cNvSpPr>
          <p:nvPr>
            <p:ph type="sldNum" sz="quarter" idx="12"/>
          </p:nvPr>
        </p:nvSpPr>
        <p:spPr>
          <a:ln/>
        </p:spPr>
        <p:txBody>
          <a:bodyPr/>
          <a:lstStyle>
            <a:lvl1pPr>
              <a:defRPr/>
            </a:lvl1pPr>
          </a:lstStyle>
          <a:p>
            <a:pPr>
              <a:defRPr/>
            </a:pPr>
            <a:fld id="{B5B05E38-9D65-4A5E-B97F-355966E7ADEA}" type="slidenum">
              <a:rPr lang="en-US" altLang="ja-JP">
                <a:solidFill>
                  <a:srgbClr val="79A9AF"/>
                </a:solidFill>
              </a:rPr>
              <a:pPr>
                <a:defRPr/>
              </a:pPr>
              <a:t>‹#›</a:t>
            </a:fld>
            <a:endParaRPr lang="en-US" altLang="ja-JP">
              <a:solidFill>
                <a:srgbClr val="79A9AF"/>
              </a:solidFill>
            </a:endParaRPr>
          </a:p>
        </p:txBody>
      </p:sp>
    </p:spTree>
    <p:extLst>
      <p:ext uri="{BB962C8B-B14F-4D97-AF65-F5344CB8AC3E}">
        <p14:creationId xmlns:p14="http://schemas.microsoft.com/office/powerpoint/2010/main" val="2400791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ja-JP" altLang="en-US" smtClean="0"/>
              <a:t>マスター タイトルの書式設定</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ja-JP" altLang="en-US" smtClean="0"/>
              <a:t>マスター タイトルの書式設定</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43045B-3424-4D8C-ACF8-C38E405C1463}" type="datetimeFigureOut">
              <a:rPr kumimoji="1" lang="ja-JP" altLang="en-US" smtClean="0"/>
              <a:t>2019/11/25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0B2493-1D20-4FF3-A614-0DE59C81CB83}" type="slidenum">
              <a:rPr kumimoji="1" lang="ja-JP" altLang="en-US" smtClean="0"/>
              <a:t>‹#›</a:t>
            </a:fld>
            <a:endParaRPr kumimoji="1" lang="ja-JP" alt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ja-JP" altLang="en-US" smtClean="0"/>
              <a:t>アイコンをクリックして図を追加</a:t>
            </a:r>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F543045B-3424-4D8C-ACF8-C38E405C1463}" type="datetimeFigureOut">
              <a:rPr kumimoji="1" lang="ja-JP" altLang="en-US" smtClean="0"/>
              <a:t>2019/11/25</a:t>
            </a:fld>
            <a:endParaRPr kumimoji="1" lang="ja-JP" alt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1F0B2493-1D20-4FF3-A614-0DE59C81CB83}" type="slidenum">
              <a:rPr kumimoji="1" lang="ja-JP" altLang="en-US" smtClean="0"/>
              <a:t>‹#›</a:t>
            </a:fld>
            <a:endParaRPr kumimoji="1" lang="ja-JP" alt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slow">
    <p:fade/>
  </p:transition>
  <p:timing>
    <p:tnLst>
      <p:par>
        <p:cTn id="1" dur="indefinite" restart="never" nodeType="tmRoot"/>
      </p:par>
    </p:tnLst>
  </p:timing>
  <p:txStyles>
    <p:titleStyle>
      <a:lvl1pPr algn="l" defTabSz="457200" rtl="0" eaLnBrk="1" latinLnBrk="0" hangingPunct="1">
        <a:spcBef>
          <a:spcPct val="0"/>
        </a:spcBef>
        <a:buNone/>
        <a:defRPr kumimoji="1" sz="3200" kern="1200">
          <a:solidFill>
            <a:schemeClr val="tx1"/>
          </a:solidFill>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kumimoji="1"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kumimoji="1"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kumimoji="1"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kumimoji="1"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kumimoji="1"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6740525" cy="6562725"/>
            <a:chOff x="0" y="-1"/>
            <a:chExt cx="4246" cy="4134"/>
          </a:xfrm>
        </p:grpSpPr>
        <p:sp>
          <p:nvSpPr>
            <p:cNvPr id="2056" name="Freeform 3"/>
            <p:cNvSpPr>
              <a:spLocks/>
            </p:cNvSpPr>
            <p:nvPr/>
          </p:nvSpPr>
          <p:spPr bwMode="ltGray">
            <a:xfrm>
              <a:off x="2991" y="453"/>
              <a:ext cx="783" cy="707"/>
            </a:xfrm>
            <a:custGeom>
              <a:avLst/>
              <a:gdLst>
                <a:gd name="T0" fmla="*/ 295 w 783"/>
                <a:gd name="T1" fmla="*/ 64 h 707"/>
                <a:gd name="T2" fmla="*/ 391 w 783"/>
                <a:gd name="T3" fmla="*/ 164 h 707"/>
                <a:gd name="T4" fmla="*/ 475 w 783"/>
                <a:gd name="T5" fmla="*/ 216 h 707"/>
                <a:gd name="T6" fmla="*/ 523 w 783"/>
                <a:gd name="T7" fmla="*/ 224 h 707"/>
                <a:gd name="T8" fmla="*/ 583 w 783"/>
                <a:gd name="T9" fmla="*/ 240 h 707"/>
                <a:gd name="T10" fmla="*/ 659 w 783"/>
                <a:gd name="T11" fmla="*/ 168 h 707"/>
                <a:gd name="T12" fmla="*/ 663 w 783"/>
                <a:gd name="T13" fmla="*/ 292 h 707"/>
                <a:gd name="T14" fmla="*/ 679 w 783"/>
                <a:gd name="T15" fmla="*/ 332 h 707"/>
                <a:gd name="T16" fmla="*/ 755 w 783"/>
                <a:gd name="T17" fmla="*/ 316 h 707"/>
                <a:gd name="T18" fmla="*/ 783 w 783"/>
                <a:gd name="T19" fmla="*/ 264 h 707"/>
                <a:gd name="T20" fmla="*/ 751 w 783"/>
                <a:gd name="T21" fmla="*/ 320 h 707"/>
                <a:gd name="T22" fmla="*/ 695 w 783"/>
                <a:gd name="T23" fmla="*/ 364 h 707"/>
                <a:gd name="T24" fmla="*/ 643 w 783"/>
                <a:gd name="T25" fmla="*/ 388 h 707"/>
                <a:gd name="T26" fmla="*/ 579 w 783"/>
                <a:gd name="T27" fmla="*/ 408 h 707"/>
                <a:gd name="T28" fmla="*/ 495 w 783"/>
                <a:gd name="T29" fmla="*/ 448 h 707"/>
                <a:gd name="T30" fmla="*/ 439 w 783"/>
                <a:gd name="T31" fmla="*/ 520 h 707"/>
                <a:gd name="T32" fmla="*/ 439 w 783"/>
                <a:gd name="T33" fmla="*/ 592 h 707"/>
                <a:gd name="T34" fmla="*/ 371 w 783"/>
                <a:gd name="T35" fmla="*/ 564 h 707"/>
                <a:gd name="T36" fmla="*/ 291 w 783"/>
                <a:gd name="T37" fmla="*/ 516 h 707"/>
                <a:gd name="T38" fmla="*/ 213 w 783"/>
                <a:gd name="T39" fmla="*/ 503 h 707"/>
                <a:gd name="T40" fmla="*/ 147 w 783"/>
                <a:gd name="T41" fmla="*/ 551 h 707"/>
                <a:gd name="T42" fmla="*/ 108 w 783"/>
                <a:gd name="T43" fmla="*/ 506 h 707"/>
                <a:gd name="T44" fmla="*/ 66 w 783"/>
                <a:gd name="T45" fmla="*/ 554 h 707"/>
                <a:gd name="T46" fmla="*/ 117 w 783"/>
                <a:gd name="T47" fmla="*/ 578 h 707"/>
                <a:gd name="T48" fmla="*/ 162 w 783"/>
                <a:gd name="T49" fmla="*/ 617 h 707"/>
                <a:gd name="T50" fmla="*/ 162 w 783"/>
                <a:gd name="T51" fmla="*/ 650 h 707"/>
                <a:gd name="T52" fmla="*/ 114 w 783"/>
                <a:gd name="T53" fmla="*/ 632 h 707"/>
                <a:gd name="T54" fmla="*/ 90 w 783"/>
                <a:gd name="T55" fmla="*/ 683 h 707"/>
                <a:gd name="T56" fmla="*/ 42 w 783"/>
                <a:gd name="T57" fmla="*/ 707 h 707"/>
                <a:gd name="T58" fmla="*/ 27 w 783"/>
                <a:gd name="T59" fmla="*/ 665 h 707"/>
                <a:gd name="T60" fmla="*/ 45 w 783"/>
                <a:gd name="T61" fmla="*/ 608 h 707"/>
                <a:gd name="T62" fmla="*/ 0 w 783"/>
                <a:gd name="T63" fmla="*/ 557 h 707"/>
                <a:gd name="T64" fmla="*/ 6 w 783"/>
                <a:gd name="T65" fmla="*/ 509 h 707"/>
                <a:gd name="T66" fmla="*/ 39 w 783"/>
                <a:gd name="T67" fmla="*/ 473 h 707"/>
                <a:gd name="T68" fmla="*/ 81 w 783"/>
                <a:gd name="T69" fmla="*/ 437 h 707"/>
                <a:gd name="T70" fmla="*/ 72 w 783"/>
                <a:gd name="T71" fmla="*/ 371 h 707"/>
                <a:gd name="T72" fmla="*/ 123 w 783"/>
                <a:gd name="T73" fmla="*/ 398 h 707"/>
                <a:gd name="T74" fmla="*/ 156 w 783"/>
                <a:gd name="T75" fmla="*/ 401 h 707"/>
                <a:gd name="T76" fmla="*/ 183 w 783"/>
                <a:gd name="T77" fmla="*/ 356 h 707"/>
                <a:gd name="T78" fmla="*/ 189 w 783"/>
                <a:gd name="T79" fmla="*/ 290 h 707"/>
                <a:gd name="T80" fmla="*/ 210 w 783"/>
                <a:gd name="T81" fmla="*/ 215 h 707"/>
                <a:gd name="T82" fmla="*/ 225 w 783"/>
                <a:gd name="T83" fmla="*/ 152 h 707"/>
                <a:gd name="T84" fmla="*/ 201 w 783"/>
                <a:gd name="T85" fmla="*/ 83 h 707"/>
                <a:gd name="T86" fmla="*/ 195 w 783"/>
                <a:gd name="T87" fmla="*/ 17 h 707"/>
                <a:gd name="T88" fmla="*/ 235 w 783"/>
                <a:gd name="T89" fmla="*/ 0 h 7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83" h="707">
                  <a:moveTo>
                    <a:pt x="235" y="0"/>
                  </a:moveTo>
                  <a:lnTo>
                    <a:pt x="295" y="64"/>
                  </a:lnTo>
                  <a:lnTo>
                    <a:pt x="343" y="124"/>
                  </a:lnTo>
                  <a:lnTo>
                    <a:pt x="391" y="164"/>
                  </a:lnTo>
                  <a:lnTo>
                    <a:pt x="451" y="200"/>
                  </a:lnTo>
                  <a:lnTo>
                    <a:pt x="475" y="216"/>
                  </a:lnTo>
                  <a:lnTo>
                    <a:pt x="499" y="208"/>
                  </a:lnTo>
                  <a:lnTo>
                    <a:pt x="523" y="224"/>
                  </a:lnTo>
                  <a:lnTo>
                    <a:pt x="547" y="236"/>
                  </a:lnTo>
                  <a:lnTo>
                    <a:pt x="583" y="240"/>
                  </a:lnTo>
                  <a:lnTo>
                    <a:pt x="631" y="196"/>
                  </a:lnTo>
                  <a:lnTo>
                    <a:pt x="659" y="168"/>
                  </a:lnTo>
                  <a:lnTo>
                    <a:pt x="627" y="264"/>
                  </a:lnTo>
                  <a:lnTo>
                    <a:pt x="663" y="292"/>
                  </a:lnTo>
                  <a:lnTo>
                    <a:pt x="659" y="316"/>
                  </a:lnTo>
                  <a:lnTo>
                    <a:pt x="679" y="332"/>
                  </a:lnTo>
                  <a:lnTo>
                    <a:pt x="727" y="312"/>
                  </a:lnTo>
                  <a:lnTo>
                    <a:pt x="755" y="316"/>
                  </a:lnTo>
                  <a:lnTo>
                    <a:pt x="763" y="288"/>
                  </a:lnTo>
                  <a:lnTo>
                    <a:pt x="783" y="264"/>
                  </a:lnTo>
                  <a:lnTo>
                    <a:pt x="783" y="288"/>
                  </a:lnTo>
                  <a:lnTo>
                    <a:pt x="751" y="320"/>
                  </a:lnTo>
                  <a:lnTo>
                    <a:pt x="703" y="340"/>
                  </a:lnTo>
                  <a:lnTo>
                    <a:pt x="695" y="364"/>
                  </a:lnTo>
                  <a:lnTo>
                    <a:pt x="667" y="368"/>
                  </a:lnTo>
                  <a:lnTo>
                    <a:pt x="643" y="388"/>
                  </a:lnTo>
                  <a:lnTo>
                    <a:pt x="607" y="408"/>
                  </a:lnTo>
                  <a:lnTo>
                    <a:pt x="579" y="408"/>
                  </a:lnTo>
                  <a:lnTo>
                    <a:pt x="543" y="408"/>
                  </a:lnTo>
                  <a:lnTo>
                    <a:pt x="495" y="448"/>
                  </a:lnTo>
                  <a:lnTo>
                    <a:pt x="451" y="492"/>
                  </a:lnTo>
                  <a:lnTo>
                    <a:pt x="439" y="520"/>
                  </a:lnTo>
                  <a:lnTo>
                    <a:pt x="443" y="576"/>
                  </a:lnTo>
                  <a:lnTo>
                    <a:pt x="439" y="592"/>
                  </a:lnTo>
                  <a:lnTo>
                    <a:pt x="407" y="572"/>
                  </a:lnTo>
                  <a:lnTo>
                    <a:pt x="371" y="564"/>
                  </a:lnTo>
                  <a:lnTo>
                    <a:pt x="331" y="544"/>
                  </a:lnTo>
                  <a:lnTo>
                    <a:pt x="291" y="516"/>
                  </a:lnTo>
                  <a:lnTo>
                    <a:pt x="251" y="500"/>
                  </a:lnTo>
                  <a:lnTo>
                    <a:pt x="213" y="503"/>
                  </a:lnTo>
                  <a:lnTo>
                    <a:pt x="177" y="518"/>
                  </a:lnTo>
                  <a:lnTo>
                    <a:pt x="147" y="551"/>
                  </a:lnTo>
                  <a:lnTo>
                    <a:pt x="132" y="524"/>
                  </a:lnTo>
                  <a:lnTo>
                    <a:pt x="108" y="506"/>
                  </a:lnTo>
                  <a:lnTo>
                    <a:pt x="72" y="524"/>
                  </a:lnTo>
                  <a:lnTo>
                    <a:pt x="66" y="554"/>
                  </a:lnTo>
                  <a:lnTo>
                    <a:pt x="81" y="578"/>
                  </a:lnTo>
                  <a:lnTo>
                    <a:pt x="117" y="578"/>
                  </a:lnTo>
                  <a:lnTo>
                    <a:pt x="141" y="605"/>
                  </a:lnTo>
                  <a:lnTo>
                    <a:pt x="162" y="617"/>
                  </a:lnTo>
                  <a:lnTo>
                    <a:pt x="180" y="629"/>
                  </a:lnTo>
                  <a:lnTo>
                    <a:pt x="162" y="650"/>
                  </a:lnTo>
                  <a:lnTo>
                    <a:pt x="138" y="647"/>
                  </a:lnTo>
                  <a:lnTo>
                    <a:pt x="114" y="632"/>
                  </a:lnTo>
                  <a:lnTo>
                    <a:pt x="99" y="656"/>
                  </a:lnTo>
                  <a:lnTo>
                    <a:pt x="90" y="683"/>
                  </a:lnTo>
                  <a:lnTo>
                    <a:pt x="63" y="695"/>
                  </a:lnTo>
                  <a:lnTo>
                    <a:pt x="42" y="707"/>
                  </a:lnTo>
                  <a:lnTo>
                    <a:pt x="24" y="692"/>
                  </a:lnTo>
                  <a:lnTo>
                    <a:pt x="27" y="665"/>
                  </a:lnTo>
                  <a:lnTo>
                    <a:pt x="45" y="635"/>
                  </a:lnTo>
                  <a:lnTo>
                    <a:pt x="45" y="608"/>
                  </a:lnTo>
                  <a:lnTo>
                    <a:pt x="15" y="593"/>
                  </a:lnTo>
                  <a:lnTo>
                    <a:pt x="0" y="557"/>
                  </a:lnTo>
                  <a:lnTo>
                    <a:pt x="6" y="530"/>
                  </a:lnTo>
                  <a:lnTo>
                    <a:pt x="6" y="509"/>
                  </a:lnTo>
                  <a:lnTo>
                    <a:pt x="15" y="491"/>
                  </a:lnTo>
                  <a:lnTo>
                    <a:pt x="39" y="473"/>
                  </a:lnTo>
                  <a:lnTo>
                    <a:pt x="60" y="458"/>
                  </a:lnTo>
                  <a:lnTo>
                    <a:pt x="81" y="437"/>
                  </a:lnTo>
                  <a:lnTo>
                    <a:pt x="51" y="392"/>
                  </a:lnTo>
                  <a:lnTo>
                    <a:pt x="72" y="371"/>
                  </a:lnTo>
                  <a:lnTo>
                    <a:pt x="93" y="383"/>
                  </a:lnTo>
                  <a:lnTo>
                    <a:pt x="123" y="398"/>
                  </a:lnTo>
                  <a:lnTo>
                    <a:pt x="144" y="392"/>
                  </a:lnTo>
                  <a:lnTo>
                    <a:pt x="156" y="401"/>
                  </a:lnTo>
                  <a:lnTo>
                    <a:pt x="180" y="389"/>
                  </a:lnTo>
                  <a:lnTo>
                    <a:pt x="183" y="356"/>
                  </a:lnTo>
                  <a:lnTo>
                    <a:pt x="180" y="311"/>
                  </a:lnTo>
                  <a:lnTo>
                    <a:pt x="189" y="290"/>
                  </a:lnTo>
                  <a:lnTo>
                    <a:pt x="213" y="263"/>
                  </a:lnTo>
                  <a:lnTo>
                    <a:pt x="210" y="215"/>
                  </a:lnTo>
                  <a:lnTo>
                    <a:pt x="219" y="182"/>
                  </a:lnTo>
                  <a:lnTo>
                    <a:pt x="225" y="152"/>
                  </a:lnTo>
                  <a:lnTo>
                    <a:pt x="216" y="125"/>
                  </a:lnTo>
                  <a:lnTo>
                    <a:pt x="201" y="83"/>
                  </a:lnTo>
                  <a:lnTo>
                    <a:pt x="195" y="47"/>
                  </a:lnTo>
                  <a:lnTo>
                    <a:pt x="195" y="17"/>
                  </a:lnTo>
                  <a:lnTo>
                    <a:pt x="219" y="23"/>
                  </a:lnTo>
                  <a:lnTo>
                    <a:pt x="235" y="0"/>
                  </a:ln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57" name="Freeform 4"/>
            <p:cNvSpPr>
              <a:spLocks/>
            </p:cNvSpPr>
            <p:nvPr/>
          </p:nvSpPr>
          <p:spPr bwMode="ltGray">
            <a:xfrm>
              <a:off x="2940" y="1014"/>
              <a:ext cx="24" cy="50"/>
            </a:xfrm>
            <a:custGeom>
              <a:avLst/>
              <a:gdLst>
                <a:gd name="T0" fmla="*/ 3 w 24"/>
                <a:gd name="T1" fmla="*/ 8 h 50"/>
                <a:gd name="T2" fmla="*/ 24 w 24"/>
                <a:gd name="T3" fmla="*/ 14 h 50"/>
                <a:gd name="T4" fmla="*/ 15 w 24"/>
                <a:gd name="T5" fmla="*/ 50 h 50"/>
                <a:gd name="T6" fmla="*/ 6 w 24"/>
                <a:gd name="T7" fmla="*/ 47 h 50"/>
                <a:gd name="T8" fmla="*/ 0 w 24"/>
                <a:gd name="T9" fmla="*/ 29 h 50"/>
                <a:gd name="T10" fmla="*/ 3 w 24"/>
                <a:gd name="T11" fmla="*/ 8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50">
                  <a:moveTo>
                    <a:pt x="3" y="8"/>
                  </a:moveTo>
                  <a:cubicBezTo>
                    <a:pt x="15" y="0"/>
                    <a:pt x="19" y="0"/>
                    <a:pt x="24" y="14"/>
                  </a:cubicBezTo>
                  <a:cubicBezTo>
                    <a:pt x="21" y="26"/>
                    <a:pt x="19" y="38"/>
                    <a:pt x="15" y="50"/>
                  </a:cubicBezTo>
                  <a:cubicBezTo>
                    <a:pt x="12" y="49"/>
                    <a:pt x="8" y="50"/>
                    <a:pt x="6" y="47"/>
                  </a:cubicBezTo>
                  <a:cubicBezTo>
                    <a:pt x="2" y="42"/>
                    <a:pt x="0" y="29"/>
                    <a:pt x="0" y="29"/>
                  </a:cubicBezTo>
                  <a:cubicBezTo>
                    <a:pt x="3" y="10"/>
                    <a:pt x="3" y="17"/>
                    <a:pt x="3" y="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58" name="Freeform 5"/>
            <p:cNvSpPr>
              <a:spLocks/>
            </p:cNvSpPr>
            <p:nvPr/>
          </p:nvSpPr>
          <p:spPr bwMode="ltGray">
            <a:xfrm>
              <a:off x="3660" y="578"/>
              <a:ext cx="144" cy="153"/>
            </a:xfrm>
            <a:custGeom>
              <a:avLst/>
              <a:gdLst>
                <a:gd name="T0" fmla="*/ 54 w 144"/>
                <a:gd name="T1" fmla="*/ 36 h 153"/>
                <a:gd name="T2" fmla="*/ 78 w 144"/>
                <a:gd name="T3" fmla="*/ 3 h 153"/>
                <a:gd name="T4" fmla="*/ 108 w 144"/>
                <a:gd name="T5" fmla="*/ 6 h 153"/>
                <a:gd name="T6" fmla="*/ 126 w 144"/>
                <a:gd name="T7" fmla="*/ 0 h 153"/>
                <a:gd name="T8" fmla="*/ 117 w 144"/>
                <a:gd name="T9" fmla="*/ 27 h 153"/>
                <a:gd name="T10" fmla="*/ 93 w 144"/>
                <a:gd name="T11" fmla="*/ 48 h 153"/>
                <a:gd name="T12" fmla="*/ 84 w 144"/>
                <a:gd name="T13" fmla="*/ 54 h 153"/>
                <a:gd name="T14" fmla="*/ 54 w 144"/>
                <a:gd name="T15" fmla="*/ 87 h 153"/>
                <a:gd name="T16" fmla="*/ 36 w 144"/>
                <a:gd name="T17" fmla="*/ 114 h 153"/>
                <a:gd name="T18" fmla="*/ 24 w 144"/>
                <a:gd name="T19" fmla="*/ 132 h 153"/>
                <a:gd name="T20" fmla="*/ 15 w 144"/>
                <a:gd name="T21" fmla="*/ 153 h 153"/>
                <a:gd name="T22" fmla="*/ 0 w 144"/>
                <a:gd name="T23" fmla="*/ 126 h 153"/>
                <a:gd name="T24" fmla="*/ 21 w 144"/>
                <a:gd name="T25" fmla="*/ 99 h 153"/>
                <a:gd name="T26" fmla="*/ 48 w 144"/>
                <a:gd name="T27" fmla="*/ 54 h 153"/>
                <a:gd name="T28" fmla="*/ 54 w 144"/>
                <a:gd name="T29" fmla="*/ 36 h 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4" h="153">
                  <a:moveTo>
                    <a:pt x="54" y="36"/>
                  </a:moveTo>
                  <a:cubicBezTo>
                    <a:pt x="61" y="25"/>
                    <a:pt x="67" y="10"/>
                    <a:pt x="78" y="3"/>
                  </a:cubicBezTo>
                  <a:cubicBezTo>
                    <a:pt x="98" y="10"/>
                    <a:pt x="91" y="11"/>
                    <a:pt x="108" y="6"/>
                  </a:cubicBezTo>
                  <a:cubicBezTo>
                    <a:pt x="114" y="4"/>
                    <a:pt x="126" y="0"/>
                    <a:pt x="126" y="0"/>
                  </a:cubicBezTo>
                  <a:cubicBezTo>
                    <a:pt x="144" y="6"/>
                    <a:pt x="127" y="20"/>
                    <a:pt x="117" y="27"/>
                  </a:cubicBezTo>
                  <a:cubicBezTo>
                    <a:pt x="107" y="42"/>
                    <a:pt x="114" y="34"/>
                    <a:pt x="93" y="48"/>
                  </a:cubicBezTo>
                  <a:cubicBezTo>
                    <a:pt x="90" y="50"/>
                    <a:pt x="84" y="54"/>
                    <a:pt x="84" y="54"/>
                  </a:cubicBezTo>
                  <a:cubicBezTo>
                    <a:pt x="76" y="66"/>
                    <a:pt x="66" y="79"/>
                    <a:pt x="54" y="87"/>
                  </a:cubicBezTo>
                  <a:cubicBezTo>
                    <a:pt x="51" y="92"/>
                    <a:pt x="41" y="107"/>
                    <a:pt x="36" y="114"/>
                  </a:cubicBezTo>
                  <a:cubicBezTo>
                    <a:pt x="32" y="120"/>
                    <a:pt x="24" y="132"/>
                    <a:pt x="24" y="132"/>
                  </a:cubicBezTo>
                  <a:cubicBezTo>
                    <a:pt x="28" y="144"/>
                    <a:pt x="28" y="149"/>
                    <a:pt x="15" y="153"/>
                  </a:cubicBezTo>
                  <a:cubicBezTo>
                    <a:pt x="9" y="144"/>
                    <a:pt x="6" y="135"/>
                    <a:pt x="0" y="126"/>
                  </a:cubicBezTo>
                  <a:cubicBezTo>
                    <a:pt x="4" y="111"/>
                    <a:pt x="9" y="107"/>
                    <a:pt x="21" y="99"/>
                  </a:cubicBezTo>
                  <a:cubicBezTo>
                    <a:pt x="27" y="82"/>
                    <a:pt x="38" y="69"/>
                    <a:pt x="48" y="54"/>
                  </a:cubicBezTo>
                  <a:cubicBezTo>
                    <a:pt x="49" y="52"/>
                    <a:pt x="63" y="36"/>
                    <a:pt x="54" y="3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59" name="Freeform 6"/>
            <p:cNvSpPr>
              <a:spLocks/>
            </p:cNvSpPr>
            <p:nvPr/>
          </p:nvSpPr>
          <p:spPr bwMode="ltGray">
            <a:xfrm>
              <a:off x="3795" y="667"/>
              <a:ext cx="61" cy="46"/>
            </a:xfrm>
            <a:custGeom>
              <a:avLst/>
              <a:gdLst>
                <a:gd name="T0" fmla="*/ 20 w 61"/>
                <a:gd name="T1" fmla="*/ 12 h 46"/>
                <a:gd name="T2" fmla="*/ 32 w 61"/>
                <a:gd name="T3" fmla="*/ 3 h 46"/>
                <a:gd name="T4" fmla="*/ 50 w 61"/>
                <a:gd name="T5" fmla="*/ 4 h 46"/>
                <a:gd name="T6" fmla="*/ 18 w 61"/>
                <a:gd name="T7" fmla="*/ 46 h 46"/>
                <a:gd name="T8" fmla="*/ 0 w 61"/>
                <a:gd name="T9" fmla="*/ 33 h 46"/>
                <a:gd name="T10" fmla="*/ 20 w 61"/>
                <a:gd name="T11" fmla="*/ 12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6">
                  <a:moveTo>
                    <a:pt x="20" y="12"/>
                  </a:moveTo>
                  <a:cubicBezTo>
                    <a:pt x="25" y="8"/>
                    <a:pt x="25" y="4"/>
                    <a:pt x="32" y="3"/>
                  </a:cubicBezTo>
                  <a:cubicBezTo>
                    <a:pt x="38" y="0"/>
                    <a:pt x="43" y="3"/>
                    <a:pt x="50" y="4"/>
                  </a:cubicBezTo>
                  <a:cubicBezTo>
                    <a:pt x="61" y="22"/>
                    <a:pt x="34" y="43"/>
                    <a:pt x="18" y="46"/>
                  </a:cubicBezTo>
                  <a:cubicBezTo>
                    <a:pt x="7" y="45"/>
                    <a:pt x="5" y="43"/>
                    <a:pt x="0" y="33"/>
                  </a:cubicBezTo>
                  <a:cubicBezTo>
                    <a:pt x="2" y="27"/>
                    <a:pt x="23" y="3"/>
                    <a:pt x="20" y="12"/>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0" name="Freeform 7"/>
            <p:cNvSpPr>
              <a:spLocks/>
            </p:cNvSpPr>
            <p:nvPr/>
          </p:nvSpPr>
          <p:spPr bwMode="ltGray">
            <a:xfrm>
              <a:off x="3831" y="383"/>
              <a:ext cx="192" cy="204"/>
            </a:xfrm>
            <a:custGeom>
              <a:avLst/>
              <a:gdLst>
                <a:gd name="T0" fmla="*/ 96 w 192"/>
                <a:gd name="T1" fmla="*/ 23 h 204"/>
                <a:gd name="T2" fmla="*/ 128 w 192"/>
                <a:gd name="T3" fmla="*/ 44 h 204"/>
                <a:gd name="T4" fmla="*/ 173 w 192"/>
                <a:gd name="T5" fmla="*/ 0 h 204"/>
                <a:gd name="T6" fmla="*/ 192 w 192"/>
                <a:gd name="T7" fmla="*/ 9 h 204"/>
                <a:gd name="T8" fmla="*/ 185 w 192"/>
                <a:gd name="T9" fmla="*/ 41 h 204"/>
                <a:gd name="T10" fmla="*/ 116 w 192"/>
                <a:gd name="T11" fmla="*/ 87 h 204"/>
                <a:gd name="T12" fmla="*/ 101 w 192"/>
                <a:gd name="T13" fmla="*/ 108 h 204"/>
                <a:gd name="T14" fmla="*/ 81 w 192"/>
                <a:gd name="T15" fmla="*/ 101 h 204"/>
                <a:gd name="T16" fmla="*/ 69 w 192"/>
                <a:gd name="T17" fmla="*/ 129 h 204"/>
                <a:gd name="T18" fmla="*/ 53 w 192"/>
                <a:gd name="T19" fmla="*/ 144 h 204"/>
                <a:gd name="T20" fmla="*/ 44 w 192"/>
                <a:gd name="T21" fmla="*/ 153 h 204"/>
                <a:gd name="T22" fmla="*/ 33 w 192"/>
                <a:gd name="T23" fmla="*/ 165 h 204"/>
                <a:gd name="T24" fmla="*/ 11 w 192"/>
                <a:gd name="T25" fmla="*/ 195 h 204"/>
                <a:gd name="T26" fmla="*/ 0 w 192"/>
                <a:gd name="T27" fmla="*/ 200 h 204"/>
                <a:gd name="T28" fmla="*/ 23 w 192"/>
                <a:gd name="T29" fmla="*/ 158 h 204"/>
                <a:gd name="T30" fmla="*/ 50 w 192"/>
                <a:gd name="T31" fmla="*/ 101 h 204"/>
                <a:gd name="T32" fmla="*/ 59 w 192"/>
                <a:gd name="T33" fmla="*/ 96 h 204"/>
                <a:gd name="T34" fmla="*/ 74 w 192"/>
                <a:gd name="T35" fmla="*/ 83 h 204"/>
                <a:gd name="T36" fmla="*/ 93 w 192"/>
                <a:gd name="T37" fmla="*/ 59 h 204"/>
                <a:gd name="T38" fmla="*/ 96 w 192"/>
                <a:gd name="T39" fmla="*/ 23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04">
                  <a:moveTo>
                    <a:pt x="96" y="23"/>
                  </a:moveTo>
                  <a:cubicBezTo>
                    <a:pt x="111" y="14"/>
                    <a:pt x="115" y="39"/>
                    <a:pt x="128" y="44"/>
                  </a:cubicBezTo>
                  <a:cubicBezTo>
                    <a:pt x="145" y="31"/>
                    <a:pt x="153" y="8"/>
                    <a:pt x="173" y="0"/>
                  </a:cubicBezTo>
                  <a:cubicBezTo>
                    <a:pt x="184" y="2"/>
                    <a:pt x="186" y="1"/>
                    <a:pt x="192" y="9"/>
                  </a:cubicBezTo>
                  <a:cubicBezTo>
                    <a:pt x="191" y="20"/>
                    <a:pt x="191" y="31"/>
                    <a:pt x="185" y="41"/>
                  </a:cubicBezTo>
                  <a:cubicBezTo>
                    <a:pt x="153" y="36"/>
                    <a:pt x="134" y="64"/>
                    <a:pt x="116" y="87"/>
                  </a:cubicBezTo>
                  <a:cubicBezTo>
                    <a:pt x="111" y="94"/>
                    <a:pt x="109" y="102"/>
                    <a:pt x="101" y="108"/>
                  </a:cubicBezTo>
                  <a:cubicBezTo>
                    <a:pt x="88" y="107"/>
                    <a:pt x="91" y="103"/>
                    <a:pt x="81" y="101"/>
                  </a:cubicBezTo>
                  <a:cubicBezTo>
                    <a:pt x="65" y="104"/>
                    <a:pt x="78" y="119"/>
                    <a:pt x="69" y="129"/>
                  </a:cubicBezTo>
                  <a:cubicBezTo>
                    <a:pt x="64" y="134"/>
                    <a:pt x="58" y="139"/>
                    <a:pt x="53" y="144"/>
                  </a:cubicBezTo>
                  <a:cubicBezTo>
                    <a:pt x="50" y="147"/>
                    <a:pt x="44" y="153"/>
                    <a:pt x="44" y="153"/>
                  </a:cubicBezTo>
                  <a:cubicBezTo>
                    <a:pt x="42" y="158"/>
                    <a:pt x="33" y="165"/>
                    <a:pt x="33" y="165"/>
                  </a:cubicBezTo>
                  <a:cubicBezTo>
                    <a:pt x="27" y="175"/>
                    <a:pt x="20" y="188"/>
                    <a:pt x="11" y="195"/>
                  </a:cubicBezTo>
                  <a:cubicBezTo>
                    <a:pt x="8" y="202"/>
                    <a:pt x="7" y="204"/>
                    <a:pt x="0" y="200"/>
                  </a:cubicBezTo>
                  <a:cubicBezTo>
                    <a:pt x="1" y="183"/>
                    <a:pt x="2" y="161"/>
                    <a:pt x="23" y="158"/>
                  </a:cubicBezTo>
                  <a:cubicBezTo>
                    <a:pt x="32" y="144"/>
                    <a:pt x="30" y="105"/>
                    <a:pt x="50" y="101"/>
                  </a:cubicBezTo>
                  <a:cubicBezTo>
                    <a:pt x="53" y="99"/>
                    <a:pt x="56" y="98"/>
                    <a:pt x="59" y="96"/>
                  </a:cubicBezTo>
                  <a:cubicBezTo>
                    <a:pt x="66" y="91"/>
                    <a:pt x="64" y="85"/>
                    <a:pt x="74" y="83"/>
                  </a:cubicBezTo>
                  <a:cubicBezTo>
                    <a:pt x="85" y="77"/>
                    <a:pt x="84" y="68"/>
                    <a:pt x="93" y="59"/>
                  </a:cubicBezTo>
                  <a:cubicBezTo>
                    <a:pt x="92" y="47"/>
                    <a:pt x="86" y="33"/>
                    <a:pt x="96" y="23"/>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1" name="Freeform 8"/>
            <p:cNvSpPr>
              <a:spLocks/>
            </p:cNvSpPr>
            <p:nvPr/>
          </p:nvSpPr>
          <p:spPr bwMode="ltGray">
            <a:xfrm>
              <a:off x="3108" y="472"/>
              <a:ext cx="56" cy="73"/>
            </a:xfrm>
            <a:custGeom>
              <a:avLst/>
              <a:gdLst>
                <a:gd name="T0" fmla="*/ 15 w 56"/>
                <a:gd name="T1" fmla="*/ 36 h 73"/>
                <a:gd name="T2" fmla="*/ 3 w 56"/>
                <a:gd name="T3" fmla="*/ 21 h 73"/>
                <a:gd name="T4" fmla="*/ 8 w 56"/>
                <a:gd name="T5" fmla="*/ 0 h 73"/>
                <a:gd name="T6" fmla="*/ 20 w 56"/>
                <a:gd name="T7" fmla="*/ 9 h 73"/>
                <a:gd name="T8" fmla="*/ 38 w 56"/>
                <a:gd name="T9" fmla="*/ 31 h 73"/>
                <a:gd name="T10" fmla="*/ 56 w 56"/>
                <a:gd name="T11" fmla="*/ 49 h 73"/>
                <a:gd name="T12" fmla="*/ 47 w 56"/>
                <a:gd name="T13" fmla="*/ 61 h 73"/>
                <a:gd name="T14" fmla="*/ 38 w 56"/>
                <a:gd name="T15" fmla="*/ 73 h 73"/>
                <a:gd name="T16" fmla="*/ 27 w 56"/>
                <a:gd name="T17" fmla="*/ 63 h 73"/>
                <a:gd name="T18" fmla="*/ 18 w 56"/>
                <a:gd name="T19" fmla="*/ 45 h 73"/>
                <a:gd name="T20" fmla="*/ 15 w 56"/>
                <a:gd name="T21" fmla="*/ 36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73">
                  <a:moveTo>
                    <a:pt x="15" y="36"/>
                  </a:moveTo>
                  <a:cubicBezTo>
                    <a:pt x="9" y="33"/>
                    <a:pt x="7" y="26"/>
                    <a:pt x="3" y="21"/>
                  </a:cubicBezTo>
                  <a:cubicBezTo>
                    <a:pt x="2" y="12"/>
                    <a:pt x="0" y="5"/>
                    <a:pt x="8" y="0"/>
                  </a:cubicBezTo>
                  <a:cubicBezTo>
                    <a:pt x="15" y="1"/>
                    <a:pt x="17" y="2"/>
                    <a:pt x="20" y="9"/>
                  </a:cubicBezTo>
                  <a:cubicBezTo>
                    <a:pt x="22" y="21"/>
                    <a:pt x="25" y="28"/>
                    <a:pt x="38" y="31"/>
                  </a:cubicBezTo>
                  <a:cubicBezTo>
                    <a:pt x="47" y="35"/>
                    <a:pt x="52" y="40"/>
                    <a:pt x="56" y="49"/>
                  </a:cubicBezTo>
                  <a:cubicBezTo>
                    <a:pt x="54" y="55"/>
                    <a:pt x="52" y="57"/>
                    <a:pt x="47" y="61"/>
                  </a:cubicBezTo>
                  <a:cubicBezTo>
                    <a:pt x="45" y="67"/>
                    <a:pt x="43" y="69"/>
                    <a:pt x="38" y="73"/>
                  </a:cubicBezTo>
                  <a:cubicBezTo>
                    <a:pt x="30" y="72"/>
                    <a:pt x="30" y="70"/>
                    <a:pt x="27" y="63"/>
                  </a:cubicBezTo>
                  <a:cubicBezTo>
                    <a:pt x="26" y="56"/>
                    <a:pt x="21" y="51"/>
                    <a:pt x="18" y="45"/>
                  </a:cubicBezTo>
                  <a:cubicBezTo>
                    <a:pt x="17" y="35"/>
                    <a:pt x="20" y="36"/>
                    <a:pt x="15" y="3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2" name="Freeform 9"/>
            <p:cNvSpPr>
              <a:spLocks/>
            </p:cNvSpPr>
            <p:nvPr/>
          </p:nvSpPr>
          <p:spPr bwMode="ltGray">
            <a:xfrm>
              <a:off x="2800" y="1682"/>
              <a:ext cx="67" cy="104"/>
            </a:xfrm>
            <a:custGeom>
              <a:avLst/>
              <a:gdLst>
                <a:gd name="T0" fmla="*/ 11 w 67"/>
                <a:gd name="T1" fmla="*/ 71 h 104"/>
                <a:gd name="T2" fmla="*/ 22 w 67"/>
                <a:gd name="T3" fmla="*/ 27 h 104"/>
                <a:gd name="T4" fmla="*/ 31 w 67"/>
                <a:gd name="T5" fmla="*/ 14 h 104"/>
                <a:gd name="T6" fmla="*/ 40 w 67"/>
                <a:gd name="T7" fmla="*/ 0 h 104"/>
                <a:gd name="T8" fmla="*/ 47 w 67"/>
                <a:gd name="T9" fmla="*/ 11 h 104"/>
                <a:gd name="T10" fmla="*/ 40 w 67"/>
                <a:gd name="T11" fmla="*/ 26 h 104"/>
                <a:gd name="T12" fmla="*/ 49 w 67"/>
                <a:gd name="T13" fmla="*/ 45 h 104"/>
                <a:gd name="T14" fmla="*/ 50 w 67"/>
                <a:gd name="T15" fmla="*/ 66 h 104"/>
                <a:gd name="T16" fmla="*/ 19 w 67"/>
                <a:gd name="T17" fmla="*/ 104 h 104"/>
                <a:gd name="T18" fmla="*/ 4 w 67"/>
                <a:gd name="T19" fmla="*/ 98 h 104"/>
                <a:gd name="T20" fmla="*/ 13 w 67"/>
                <a:gd name="T21" fmla="*/ 83 h 104"/>
                <a:gd name="T22" fmla="*/ 11 w 67"/>
                <a:gd name="T23" fmla="*/ 71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104">
                  <a:moveTo>
                    <a:pt x="11" y="71"/>
                  </a:moveTo>
                  <a:cubicBezTo>
                    <a:pt x="1" y="54"/>
                    <a:pt x="6" y="37"/>
                    <a:pt x="22" y="27"/>
                  </a:cubicBezTo>
                  <a:cubicBezTo>
                    <a:pt x="25" y="23"/>
                    <a:pt x="28" y="18"/>
                    <a:pt x="31" y="14"/>
                  </a:cubicBezTo>
                  <a:cubicBezTo>
                    <a:pt x="32" y="7"/>
                    <a:pt x="37" y="6"/>
                    <a:pt x="40" y="0"/>
                  </a:cubicBezTo>
                  <a:cubicBezTo>
                    <a:pt x="48" y="2"/>
                    <a:pt x="50" y="3"/>
                    <a:pt x="47" y="11"/>
                  </a:cubicBezTo>
                  <a:cubicBezTo>
                    <a:pt x="46" y="18"/>
                    <a:pt x="43" y="20"/>
                    <a:pt x="40" y="26"/>
                  </a:cubicBezTo>
                  <a:cubicBezTo>
                    <a:pt x="41" y="33"/>
                    <a:pt x="41" y="43"/>
                    <a:pt x="49" y="45"/>
                  </a:cubicBezTo>
                  <a:cubicBezTo>
                    <a:pt x="67" y="42"/>
                    <a:pt x="56" y="59"/>
                    <a:pt x="50" y="66"/>
                  </a:cubicBezTo>
                  <a:cubicBezTo>
                    <a:pt x="44" y="92"/>
                    <a:pt x="31" y="83"/>
                    <a:pt x="19" y="104"/>
                  </a:cubicBezTo>
                  <a:cubicBezTo>
                    <a:pt x="13" y="102"/>
                    <a:pt x="9" y="102"/>
                    <a:pt x="4" y="98"/>
                  </a:cubicBezTo>
                  <a:cubicBezTo>
                    <a:pt x="0" y="89"/>
                    <a:pt x="6" y="87"/>
                    <a:pt x="13" y="83"/>
                  </a:cubicBezTo>
                  <a:cubicBezTo>
                    <a:pt x="11" y="72"/>
                    <a:pt x="11" y="76"/>
                    <a:pt x="11" y="71"/>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3" name="Freeform 10"/>
            <p:cNvSpPr>
              <a:spLocks/>
            </p:cNvSpPr>
            <p:nvPr/>
          </p:nvSpPr>
          <p:spPr bwMode="ltGray">
            <a:xfrm>
              <a:off x="2969" y="2284"/>
              <a:ext cx="24" cy="28"/>
            </a:xfrm>
            <a:custGeom>
              <a:avLst/>
              <a:gdLst>
                <a:gd name="T0" fmla="*/ 7 w 24"/>
                <a:gd name="T1" fmla="*/ 13 h 28"/>
                <a:gd name="T2" fmla="*/ 16 w 24"/>
                <a:gd name="T3" fmla="*/ 3 h 28"/>
                <a:gd name="T4" fmla="*/ 24 w 24"/>
                <a:gd name="T5" fmla="*/ 16 h 28"/>
                <a:gd name="T6" fmla="*/ 13 w 24"/>
                <a:gd name="T7" fmla="*/ 28 h 28"/>
                <a:gd name="T8" fmla="*/ 7 w 24"/>
                <a:gd name="T9" fmla="*/ 13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8">
                  <a:moveTo>
                    <a:pt x="7" y="13"/>
                  </a:moveTo>
                  <a:cubicBezTo>
                    <a:pt x="5" y="4"/>
                    <a:pt x="6" y="0"/>
                    <a:pt x="16" y="3"/>
                  </a:cubicBezTo>
                  <a:cubicBezTo>
                    <a:pt x="19" y="7"/>
                    <a:pt x="22" y="11"/>
                    <a:pt x="24" y="16"/>
                  </a:cubicBezTo>
                  <a:cubicBezTo>
                    <a:pt x="21" y="22"/>
                    <a:pt x="19" y="24"/>
                    <a:pt x="13" y="28"/>
                  </a:cubicBezTo>
                  <a:cubicBezTo>
                    <a:pt x="0" y="26"/>
                    <a:pt x="7" y="2"/>
                    <a:pt x="7" y="1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4" name="Freeform 11"/>
            <p:cNvSpPr>
              <a:spLocks/>
            </p:cNvSpPr>
            <p:nvPr/>
          </p:nvSpPr>
          <p:spPr bwMode="ltGray">
            <a:xfrm>
              <a:off x="2964" y="2344"/>
              <a:ext cx="17" cy="28"/>
            </a:xfrm>
            <a:custGeom>
              <a:avLst/>
              <a:gdLst>
                <a:gd name="T0" fmla="*/ 2 w 17"/>
                <a:gd name="T1" fmla="*/ 6 h 28"/>
                <a:gd name="T2" fmla="*/ 17 w 17"/>
                <a:gd name="T3" fmla="*/ 13 h 28"/>
                <a:gd name="T4" fmla="*/ 9 w 17"/>
                <a:gd name="T5" fmla="*/ 28 h 28"/>
                <a:gd name="T6" fmla="*/ 0 w 17"/>
                <a:gd name="T7" fmla="*/ 15 h 28"/>
                <a:gd name="T8" fmla="*/ 2 w 17"/>
                <a:gd name="T9" fmla="*/ 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8">
                  <a:moveTo>
                    <a:pt x="2" y="6"/>
                  </a:moveTo>
                  <a:cubicBezTo>
                    <a:pt x="10" y="0"/>
                    <a:pt x="12" y="6"/>
                    <a:pt x="17" y="13"/>
                  </a:cubicBezTo>
                  <a:cubicBezTo>
                    <a:pt x="14" y="20"/>
                    <a:pt x="15" y="23"/>
                    <a:pt x="9" y="28"/>
                  </a:cubicBezTo>
                  <a:cubicBezTo>
                    <a:pt x="1" y="24"/>
                    <a:pt x="4" y="22"/>
                    <a:pt x="0" y="15"/>
                  </a:cubicBezTo>
                  <a:cubicBezTo>
                    <a:pt x="2" y="7"/>
                    <a:pt x="2" y="10"/>
                    <a:pt x="2" y="6"/>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5" name="Freeform 12"/>
            <p:cNvSpPr>
              <a:spLocks/>
            </p:cNvSpPr>
            <p:nvPr/>
          </p:nvSpPr>
          <p:spPr bwMode="ltGray">
            <a:xfrm>
              <a:off x="2948" y="2378"/>
              <a:ext cx="26" cy="24"/>
            </a:xfrm>
            <a:custGeom>
              <a:avLst/>
              <a:gdLst>
                <a:gd name="T0" fmla="*/ 4 w 26"/>
                <a:gd name="T1" fmla="*/ 11 h 24"/>
                <a:gd name="T2" fmla="*/ 13 w 26"/>
                <a:gd name="T3" fmla="*/ 0 h 24"/>
                <a:gd name="T4" fmla="*/ 7 w 26"/>
                <a:gd name="T5" fmla="*/ 24 h 24"/>
                <a:gd name="T6" fmla="*/ 4 w 26"/>
                <a:gd name="T7" fmla="*/ 1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a:moveTo>
                    <a:pt x="4" y="11"/>
                  </a:moveTo>
                  <a:cubicBezTo>
                    <a:pt x="2" y="3"/>
                    <a:pt x="5" y="2"/>
                    <a:pt x="13" y="0"/>
                  </a:cubicBezTo>
                  <a:cubicBezTo>
                    <a:pt x="26" y="5"/>
                    <a:pt x="15" y="19"/>
                    <a:pt x="7" y="24"/>
                  </a:cubicBezTo>
                  <a:cubicBezTo>
                    <a:pt x="5" y="21"/>
                    <a:pt x="0" y="15"/>
                    <a:pt x="4" y="11"/>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6" name="Freeform 13"/>
            <p:cNvSpPr>
              <a:spLocks/>
            </p:cNvSpPr>
            <p:nvPr/>
          </p:nvSpPr>
          <p:spPr bwMode="ltGray">
            <a:xfrm>
              <a:off x="2996" y="2391"/>
              <a:ext cx="26" cy="30"/>
            </a:xfrm>
            <a:custGeom>
              <a:avLst/>
              <a:gdLst>
                <a:gd name="T0" fmla="*/ 4 w 26"/>
                <a:gd name="T1" fmla="*/ 19 h 30"/>
                <a:gd name="T2" fmla="*/ 18 w 26"/>
                <a:gd name="T3" fmla="*/ 2 h 30"/>
                <a:gd name="T4" fmla="*/ 22 w 26"/>
                <a:gd name="T5" fmla="*/ 20 h 30"/>
                <a:gd name="T6" fmla="*/ 6 w 26"/>
                <a:gd name="T7" fmla="*/ 26 h 30"/>
                <a:gd name="T8" fmla="*/ 1 w 26"/>
                <a:gd name="T9" fmla="*/ 23 h 30"/>
                <a:gd name="T10" fmla="*/ 3 w 26"/>
                <a:gd name="T11" fmla="*/ 19 h 30"/>
                <a:gd name="T12" fmla="*/ 4 w 26"/>
                <a:gd name="T13" fmla="*/ 14 h 30"/>
                <a:gd name="T14" fmla="*/ 4 w 26"/>
                <a:gd name="T15" fmla="*/ 19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0">
                  <a:moveTo>
                    <a:pt x="4" y="19"/>
                  </a:moveTo>
                  <a:cubicBezTo>
                    <a:pt x="6" y="5"/>
                    <a:pt x="4" y="0"/>
                    <a:pt x="18" y="2"/>
                  </a:cubicBezTo>
                  <a:cubicBezTo>
                    <a:pt x="25" y="8"/>
                    <a:pt x="26" y="12"/>
                    <a:pt x="22" y="20"/>
                  </a:cubicBezTo>
                  <a:cubicBezTo>
                    <a:pt x="20" y="30"/>
                    <a:pt x="15" y="28"/>
                    <a:pt x="6" y="26"/>
                  </a:cubicBezTo>
                  <a:cubicBezTo>
                    <a:pt x="4" y="25"/>
                    <a:pt x="2" y="25"/>
                    <a:pt x="1" y="23"/>
                  </a:cubicBezTo>
                  <a:cubicBezTo>
                    <a:pt x="0" y="22"/>
                    <a:pt x="3" y="20"/>
                    <a:pt x="3" y="19"/>
                  </a:cubicBezTo>
                  <a:cubicBezTo>
                    <a:pt x="4" y="17"/>
                    <a:pt x="2" y="14"/>
                    <a:pt x="4" y="14"/>
                  </a:cubicBezTo>
                  <a:cubicBezTo>
                    <a:pt x="6" y="14"/>
                    <a:pt x="4" y="17"/>
                    <a:pt x="4" y="19"/>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7" name="Freeform 14"/>
            <p:cNvSpPr>
              <a:spLocks/>
            </p:cNvSpPr>
            <p:nvPr/>
          </p:nvSpPr>
          <p:spPr bwMode="ltGray">
            <a:xfrm>
              <a:off x="3013" y="2432"/>
              <a:ext cx="17" cy="23"/>
            </a:xfrm>
            <a:custGeom>
              <a:avLst/>
              <a:gdLst>
                <a:gd name="T0" fmla="*/ 4 w 17"/>
                <a:gd name="T1" fmla="*/ 17 h 23"/>
                <a:gd name="T2" fmla="*/ 10 w 17"/>
                <a:gd name="T3" fmla="*/ 0 h 23"/>
                <a:gd name="T4" fmla="*/ 17 w 17"/>
                <a:gd name="T5" fmla="*/ 11 h 23"/>
                <a:gd name="T6" fmla="*/ 10 w 17"/>
                <a:gd name="T7" fmla="*/ 23 h 23"/>
                <a:gd name="T8" fmla="*/ 4 w 17"/>
                <a:gd name="T9" fmla="*/ 1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3">
                  <a:moveTo>
                    <a:pt x="4" y="17"/>
                  </a:moveTo>
                  <a:cubicBezTo>
                    <a:pt x="0" y="7"/>
                    <a:pt x="1" y="5"/>
                    <a:pt x="10" y="0"/>
                  </a:cubicBezTo>
                  <a:cubicBezTo>
                    <a:pt x="12" y="9"/>
                    <a:pt x="15" y="2"/>
                    <a:pt x="17" y="11"/>
                  </a:cubicBezTo>
                  <a:cubicBezTo>
                    <a:pt x="16" y="18"/>
                    <a:pt x="16" y="20"/>
                    <a:pt x="10" y="23"/>
                  </a:cubicBezTo>
                  <a:cubicBezTo>
                    <a:pt x="8" y="21"/>
                    <a:pt x="6" y="19"/>
                    <a:pt x="4" y="17"/>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8" name="Freeform 15"/>
            <p:cNvSpPr>
              <a:spLocks/>
            </p:cNvSpPr>
            <p:nvPr/>
          </p:nvSpPr>
          <p:spPr bwMode="ltGray">
            <a:xfrm>
              <a:off x="3041" y="2557"/>
              <a:ext cx="38" cy="29"/>
            </a:xfrm>
            <a:custGeom>
              <a:avLst/>
              <a:gdLst>
                <a:gd name="T0" fmla="*/ 18 w 38"/>
                <a:gd name="T1" fmla="*/ 25 h 29"/>
                <a:gd name="T2" fmla="*/ 6 w 38"/>
                <a:gd name="T3" fmla="*/ 15 h 29"/>
                <a:gd name="T4" fmla="*/ 15 w 38"/>
                <a:gd name="T5" fmla="*/ 0 h 29"/>
                <a:gd name="T6" fmla="*/ 31 w 38"/>
                <a:gd name="T7" fmla="*/ 7 h 29"/>
                <a:gd name="T8" fmla="*/ 27 w 38"/>
                <a:gd name="T9" fmla="*/ 28 h 29"/>
                <a:gd name="T10" fmla="*/ 18 w 38"/>
                <a:gd name="T11" fmla="*/ 25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9">
                  <a:moveTo>
                    <a:pt x="18" y="25"/>
                  </a:moveTo>
                  <a:cubicBezTo>
                    <a:pt x="13" y="22"/>
                    <a:pt x="11" y="18"/>
                    <a:pt x="6" y="15"/>
                  </a:cubicBezTo>
                  <a:cubicBezTo>
                    <a:pt x="0" y="5"/>
                    <a:pt x="5" y="2"/>
                    <a:pt x="15" y="0"/>
                  </a:cubicBezTo>
                  <a:cubicBezTo>
                    <a:pt x="21" y="4"/>
                    <a:pt x="24" y="6"/>
                    <a:pt x="31" y="7"/>
                  </a:cubicBezTo>
                  <a:cubicBezTo>
                    <a:pt x="38" y="18"/>
                    <a:pt x="34" y="19"/>
                    <a:pt x="27" y="28"/>
                  </a:cubicBezTo>
                  <a:cubicBezTo>
                    <a:pt x="18" y="27"/>
                    <a:pt x="20" y="29"/>
                    <a:pt x="18" y="2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69" name="Freeform 16"/>
            <p:cNvSpPr>
              <a:spLocks/>
            </p:cNvSpPr>
            <p:nvPr/>
          </p:nvSpPr>
          <p:spPr bwMode="ltGray">
            <a:xfrm>
              <a:off x="1928" y="2365"/>
              <a:ext cx="400" cy="285"/>
            </a:xfrm>
            <a:custGeom>
              <a:avLst/>
              <a:gdLst>
                <a:gd name="T0" fmla="*/ 216 w 400"/>
                <a:gd name="T1" fmla="*/ 168 h 285"/>
                <a:gd name="T2" fmla="*/ 246 w 400"/>
                <a:gd name="T3" fmla="*/ 150 h 285"/>
                <a:gd name="T4" fmla="*/ 274 w 400"/>
                <a:gd name="T5" fmla="*/ 154 h 285"/>
                <a:gd name="T6" fmla="*/ 298 w 400"/>
                <a:gd name="T7" fmla="*/ 175 h 285"/>
                <a:gd name="T8" fmla="*/ 315 w 400"/>
                <a:gd name="T9" fmla="*/ 202 h 285"/>
                <a:gd name="T10" fmla="*/ 328 w 400"/>
                <a:gd name="T11" fmla="*/ 172 h 285"/>
                <a:gd name="T12" fmla="*/ 342 w 400"/>
                <a:gd name="T13" fmla="*/ 141 h 285"/>
                <a:gd name="T14" fmla="*/ 370 w 400"/>
                <a:gd name="T15" fmla="*/ 121 h 285"/>
                <a:gd name="T16" fmla="*/ 400 w 400"/>
                <a:gd name="T17" fmla="*/ 105 h 285"/>
                <a:gd name="T18" fmla="*/ 397 w 400"/>
                <a:gd name="T19" fmla="*/ 81 h 285"/>
                <a:gd name="T20" fmla="*/ 378 w 400"/>
                <a:gd name="T21" fmla="*/ 69 h 285"/>
                <a:gd name="T22" fmla="*/ 396 w 400"/>
                <a:gd name="T23" fmla="*/ 43 h 285"/>
                <a:gd name="T24" fmla="*/ 369 w 400"/>
                <a:gd name="T25" fmla="*/ 30 h 285"/>
                <a:gd name="T26" fmla="*/ 346 w 400"/>
                <a:gd name="T27" fmla="*/ 21 h 285"/>
                <a:gd name="T28" fmla="*/ 316 w 400"/>
                <a:gd name="T29" fmla="*/ 0 h 285"/>
                <a:gd name="T30" fmla="*/ 297 w 400"/>
                <a:gd name="T31" fmla="*/ 7 h 285"/>
                <a:gd name="T32" fmla="*/ 262 w 400"/>
                <a:gd name="T33" fmla="*/ 15 h 285"/>
                <a:gd name="T34" fmla="*/ 234 w 400"/>
                <a:gd name="T35" fmla="*/ 18 h 285"/>
                <a:gd name="T36" fmla="*/ 246 w 400"/>
                <a:gd name="T37" fmla="*/ 43 h 285"/>
                <a:gd name="T38" fmla="*/ 214 w 400"/>
                <a:gd name="T39" fmla="*/ 61 h 285"/>
                <a:gd name="T40" fmla="*/ 183 w 400"/>
                <a:gd name="T41" fmla="*/ 72 h 285"/>
                <a:gd name="T42" fmla="*/ 163 w 400"/>
                <a:gd name="T43" fmla="*/ 61 h 285"/>
                <a:gd name="T44" fmla="*/ 154 w 400"/>
                <a:gd name="T45" fmla="*/ 34 h 285"/>
                <a:gd name="T46" fmla="*/ 139 w 400"/>
                <a:gd name="T47" fmla="*/ 49 h 285"/>
                <a:gd name="T48" fmla="*/ 112 w 400"/>
                <a:gd name="T49" fmla="*/ 79 h 285"/>
                <a:gd name="T50" fmla="*/ 106 w 400"/>
                <a:gd name="T51" fmla="*/ 105 h 285"/>
                <a:gd name="T52" fmla="*/ 76 w 400"/>
                <a:gd name="T53" fmla="*/ 123 h 285"/>
                <a:gd name="T54" fmla="*/ 60 w 400"/>
                <a:gd name="T55" fmla="*/ 141 h 285"/>
                <a:gd name="T56" fmla="*/ 34 w 400"/>
                <a:gd name="T57" fmla="*/ 153 h 285"/>
                <a:gd name="T58" fmla="*/ 10 w 400"/>
                <a:gd name="T59" fmla="*/ 160 h 285"/>
                <a:gd name="T60" fmla="*/ 15 w 400"/>
                <a:gd name="T61" fmla="*/ 166 h 285"/>
                <a:gd name="T62" fmla="*/ 39 w 400"/>
                <a:gd name="T63" fmla="*/ 157 h 285"/>
                <a:gd name="T64" fmla="*/ 58 w 400"/>
                <a:gd name="T65" fmla="*/ 166 h 285"/>
                <a:gd name="T66" fmla="*/ 64 w 400"/>
                <a:gd name="T67" fmla="*/ 187 h 285"/>
                <a:gd name="T68" fmla="*/ 69 w 400"/>
                <a:gd name="T69" fmla="*/ 202 h 285"/>
                <a:gd name="T70" fmla="*/ 58 w 400"/>
                <a:gd name="T71" fmla="*/ 220 h 285"/>
                <a:gd name="T72" fmla="*/ 67 w 400"/>
                <a:gd name="T73" fmla="*/ 243 h 285"/>
                <a:gd name="T74" fmla="*/ 97 w 400"/>
                <a:gd name="T75" fmla="*/ 250 h 285"/>
                <a:gd name="T76" fmla="*/ 106 w 400"/>
                <a:gd name="T77" fmla="*/ 274 h 285"/>
                <a:gd name="T78" fmla="*/ 133 w 400"/>
                <a:gd name="T79" fmla="*/ 273 h 285"/>
                <a:gd name="T80" fmla="*/ 145 w 400"/>
                <a:gd name="T81" fmla="*/ 265 h 285"/>
                <a:gd name="T82" fmla="*/ 156 w 400"/>
                <a:gd name="T83" fmla="*/ 240 h 285"/>
                <a:gd name="T84" fmla="*/ 180 w 400"/>
                <a:gd name="T85" fmla="*/ 211 h 285"/>
                <a:gd name="T86" fmla="*/ 189 w 400"/>
                <a:gd name="T87" fmla="*/ 184 h 2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00" h="285">
                  <a:moveTo>
                    <a:pt x="201" y="174"/>
                  </a:moveTo>
                  <a:lnTo>
                    <a:pt x="216" y="168"/>
                  </a:lnTo>
                  <a:lnTo>
                    <a:pt x="232" y="154"/>
                  </a:lnTo>
                  <a:lnTo>
                    <a:pt x="246" y="150"/>
                  </a:lnTo>
                  <a:lnTo>
                    <a:pt x="259" y="150"/>
                  </a:lnTo>
                  <a:lnTo>
                    <a:pt x="274" y="154"/>
                  </a:lnTo>
                  <a:lnTo>
                    <a:pt x="286" y="162"/>
                  </a:lnTo>
                  <a:lnTo>
                    <a:pt x="298" y="175"/>
                  </a:lnTo>
                  <a:lnTo>
                    <a:pt x="307" y="187"/>
                  </a:lnTo>
                  <a:lnTo>
                    <a:pt x="315" y="202"/>
                  </a:lnTo>
                  <a:lnTo>
                    <a:pt x="328" y="189"/>
                  </a:lnTo>
                  <a:lnTo>
                    <a:pt x="328" y="172"/>
                  </a:lnTo>
                  <a:lnTo>
                    <a:pt x="336" y="156"/>
                  </a:lnTo>
                  <a:lnTo>
                    <a:pt x="342" y="141"/>
                  </a:lnTo>
                  <a:lnTo>
                    <a:pt x="355" y="130"/>
                  </a:lnTo>
                  <a:lnTo>
                    <a:pt x="370" y="121"/>
                  </a:lnTo>
                  <a:lnTo>
                    <a:pt x="387" y="112"/>
                  </a:lnTo>
                  <a:lnTo>
                    <a:pt x="400" y="105"/>
                  </a:lnTo>
                  <a:lnTo>
                    <a:pt x="397" y="94"/>
                  </a:lnTo>
                  <a:lnTo>
                    <a:pt x="397" y="81"/>
                  </a:lnTo>
                  <a:lnTo>
                    <a:pt x="388" y="76"/>
                  </a:lnTo>
                  <a:lnTo>
                    <a:pt x="378" y="69"/>
                  </a:lnTo>
                  <a:lnTo>
                    <a:pt x="382" y="52"/>
                  </a:lnTo>
                  <a:lnTo>
                    <a:pt x="396" y="43"/>
                  </a:lnTo>
                  <a:lnTo>
                    <a:pt x="394" y="33"/>
                  </a:lnTo>
                  <a:lnTo>
                    <a:pt x="369" y="30"/>
                  </a:lnTo>
                  <a:lnTo>
                    <a:pt x="354" y="27"/>
                  </a:lnTo>
                  <a:lnTo>
                    <a:pt x="346" y="21"/>
                  </a:lnTo>
                  <a:lnTo>
                    <a:pt x="331" y="12"/>
                  </a:lnTo>
                  <a:lnTo>
                    <a:pt x="316" y="0"/>
                  </a:lnTo>
                  <a:lnTo>
                    <a:pt x="306" y="1"/>
                  </a:lnTo>
                  <a:lnTo>
                    <a:pt x="297" y="7"/>
                  </a:lnTo>
                  <a:lnTo>
                    <a:pt x="279" y="6"/>
                  </a:lnTo>
                  <a:lnTo>
                    <a:pt x="262" y="15"/>
                  </a:lnTo>
                  <a:lnTo>
                    <a:pt x="250" y="19"/>
                  </a:lnTo>
                  <a:lnTo>
                    <a:pt x="234" y="18"/>
                  </a:lnTo>
                  <a:lnTo>
                    <a:pt x="243" y="27"/>
                  </a:lnTo>
                  <a:lnTo>
                    <a:pt x="246" y="43"/>
                  </a:lnTo>
                  <a:lnTo>
                    <a:pt x="232" y="57"/>
                  </a:lnTo>
                  <a:lnTo>
                    <a:pt x="214" y="61"/>
                  </a:lnTo>
                  <a:lnTo>
                    <a:pt x="195" y="66"/>
                  </a:lnTo>
                  <a:lnTo>
                    <a:pt x="183" y="72"/>
                  </a:lnTo>
                  <a:lnTo>
                    <a:pt x="171" y="69"/>
                  </a:lnTo>
                  <a:lnTo>
                    <a:pt x="163" y="61"/>
                  </a:lnTo>
                  <a:lnTo>
                    <a:pt x="165" y="42"/>
                  </a:lnTo>
                  <a:lnTo>
                    <a:pt x="154" y="34"/>
                  </a:lnTo>
                  <a:lnTo>
                    <a:pt x="148" y="43"/>
                  </a:lnTo>
                  <a:lnTo>
                    <a:pt x="139" y="49"/>
                  </a:lnTo>
                  <a:lnTo>
                    <a:pt x="129" y="57"/>
                  </a:lnTo>
                  <a:lnTo>
                    <a:pt x="112" y="79"/>
                  </a:lnTo>
                  <a:lnTo>
                    <a:pt x="108" y="88"/>
                  </a:lnTo>
                  <a:lnTo>
                    <a:pt x="106" y="105"/>
                  </a:lnTo>
                  <a:lnTo>
                    <a:pt x="93" y="114"/>
                  </a:lnTo>
                  <a:lnTo>
                    <a:pt x="76" y="123"/>
                  </a:lnTo>
                  <a:lnTo>
                    <a:pt x="73" y="133"/>
                  </a:lnTo>
                  <a:lnTo>
                    <a:pt x="60" y="141"/>
                  </a:lnTo>
                  <a:lnTo>
                    <a:pt x="49" y="150"/>
                  </a:lnTo>
                  <a:lnTo>
                    <a:pt x="34" y="153"/>
                  </a:lnTo>
                  <a:lnTo>
                    <a:pt x="21" y="159"/>
                  </a:lnTo>
                  <a:lnTo>
                    <a:pt x="10" y="160"/>
                  </a:lnTo>
                  <a:lnTo>
                    <a:pt x="0" y="162"/>
                  </a:lnTo>
                  <a:lnTo>
                    <a:pt x="15" y="166"/>
                  </a:lnTo>
                  <a:lnTo>
                    <a:pt x="28" y="163"/>
                  </a:lnTo>
                  <a:lnTo>
                    <a:pt x="39" y="157"/>
                  </a:lnTo>
                  <a:lnTo>
                    <a:pt x="49" y="157"/>
                  </a:lnTo>
                  <a:lnTo>
                    <a:pt x="58" y="166"/>
                  </a:lnTo>
                  <a:lnTo>
                    <a:pt x="64" y="175"/>
                  </a:lnTo>
                  <a:lnTo>
                    <a:pt x="64" y="187"/>
                  </a:lnTo>
                  <a:lnTo>
                    <a:pt x="58" y="198"/>
                  </a:lnTo>
                  <a:lnTo>
                    <a:pt x="69" y="202"/>
                  </a:lnTo>
                  <a:lnTo>
                    <a:pt x="73" y="211"/>
                  </a:lnTo>
                  <a:lnTo>
                    <a:pt x="58" y="220"/>
                  </a:lnTo>
                  <a:lnTo>
                    <a:pt x="70" y="232"/>
                  </a:lnTo>
                  <a:lnTo>
                    <a:pt x="67" y="243"/>
                  </a:lnTo>
                  <a:lnTo>
                    <a:pt x="78" y="253"/>
                  </a:lnTo>
                  <a:lnTo>
                    <a:pt x="97" y="250"/>
                  </a:lnTo>
                  <a:lnTo>
                    <a:pt x="93" y="268"/>
                  </a:lnTo>
                  <a:lnTo>
                    <a:pt x="106" y="274"/>
                  </a:lnTo>
                  <a:lnTo>
                    <a:pt x="120" y="282"/>
                  </a:lnTo>
                  <a:lnTo>
                    <a:pt x="133" y="273"/>
                  </a:lnTo>
                  <a:lnTo>
                    <a:pt x="150" y="285"/>
                  </a:lnTo>
                  <a:lnTo>
                    <a:pt x="145" y="265"/>
                  </a:lnTo>
                  <a:lnTo>
                    <a:pt x="150" y="256"/>
                  </a:lnTo>
                  <a:lnTo>
                    <a:pt x="156" y="240"/>
                  </a:lnTo>
                  <a:lnTo>
                    <a:pt x="168" y="225"/>
                  </a:lnTo>
                  <a:lnTo>
                    <a:pt x="180" y="211"/>
                  </a:lnTo>
                  <a:lnTo>
                    <a:pt x="192" y="198"/>
                  </a:lnTo>
                  <a:lnTo>
                    <a:pt x="189" y="184"/>
                  </a:lnTo>
                  <a:lnTo>
                    <a:pt x="201" y="174"/>
                  </a:ln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0" name="Freeform 17"/>
            <p:cNvSpPr>
              <a:spLocks/>
            </p:cNvSpPr>
            <p:nvPr/>
          </p:nvSpPr>
          <p:spPr bwMode="ltGray">
            <a:xfrm>
              <a:off x="2327" y="2330"/>
              <a:ext cx="43" cy="80"/>
            </a:xfrm>
            <a:custGeom>
              <a:avLst/>
              <a:gdLst>
                <a:gd name="T0" fmla="*/ 0 w 43"/>
                <a:gd name="T1" fmla="*/ 54 h 80"/>
                <a:gd name="T2" fmla="*/ 3 w 43"/>
                <a:gd name="T3" fmla="*/ 33 h 80"/>
                <a:gd name="T4" fmla="*/ 22 w 43"/>
                <a:gd name="T5" fmla="*/ 23 h 80"/>
                <a:gd name="T6" fmla="*/ 30 w 43"/>
                <a:gd name="T7" fmla="*/ 12 h 80"/>
                <a:gd name="T8" fmla="*/ 33 w 43"/>
                <a:gd name="T9" fmla="*/ 0 h 80"/>
                <a:gd name="T10" fmla="*/ 43 w 43"/>
                <a:gd name="T11" fmla="*/ 6 h 80"/>
                <a:gd name="T12" fmla="*/ 40 w 43"/>
                <a:gd name="T13" fmla="*/ 18 h 80"/>
                <a:gd name="T14" fmla="*/ 33 w 43"/>
                <a:gd name="T15" fmla="*/ 35 h 80"/>
                <a:gd name="T16" fmla="*/ 37 w 43"/>
                <a:gd name="T17" fmla="*/ 51 h 80"/>
                <a:gd name="T18" fmla="*/ 39 w 43"/>
                <a:gd name="T19" fmla="*/ 62 h 80"/>
                <a:gd name="T20" fmla="*/ 30 w 43"/>
                <a:gd name="T21" fmla="*/ 71 h 80"/>
                <a:gd name="T22" fmla="*/ 19 w 43"/>
                <a:gd name="T23" fmla="*/ 75 h 80"/>
                <a:gd name="T24" fmla="*/ 7 w 43"/>
                <a:gd name="T25" fmla="*/ 80 h 80"/>
                <a:gd name="T26" fmla="*/ 0 w 43"/>
                <a:gd name="T27" fmla="*/ 54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80">
                  <a:moveTo>
                    <a:pt x="0" y="54"/>
                  </a:moveTo>
                  <a:lnTo>
                    <a:pt x="3" y="33"/>
                  </a:lnTo>
                  <a:lnTo>
                    <a:pt x="22" y="23"/>
                  </a:lnTo>
                  <a:lnTo>
                    <a:pt x="30" y="12"/>
                  </a:lnTo>
                  <a:lnTo>
                    <a:pt x="33" y="0"/>
                  </a:lnTo>
                  <a:lnTo>
                    <a:pt x="43" y="6"/>
                  </a:lnTo>
                  <a:lnTo>
                    <a:pt x="40" y="18"/>
                  </a:lnTo>
                  <a:lnTo>
                    <a:pt x="33" y="35"/>
                  </a:lnTo>
                  <a:lnTo>
                    <a:pt x="37" y="51"/>
                  </a:lnTo>
                  <a:lnTo>
                    <a:pt x="39" y="62"/>
                  </a:lnTo>
                  <a:lnTo>
                    <a:pt x="30" y="71"/>
                  </a:lnTo>
                  <a:lnTo>
                    <a:pt x="19" y="75"/>
                  </a:lnTo>
                  <a:lnTo>
                    <a:pt x="7" y="80"/>
                  </a:lnTo>
                  <a:lnTo>
                    <a:pt x="0" y="54"/>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1" name="Freeform 18"/>
            <p:cNvSpPr>
              <a:spLocks/>
            </p:cNvSpPr>
            <p:nvPr/>
          </p:nvSpPr>
          <p:spPr bwMode="ltGray">
            <a:xfrm>
              <a:off x="1562" y="2413"/>
              <a:ext cx="388" cy="502"/>
            </a:xfrm>
            <a:custGeom>
              <a:avLst/>
              <a:gdLst>
                <a:gd name="T0" fmla="*/ 170 w 388"/>
                <a:gd name="T1" fmla="*/ 214 h 502"/>
                <a:gd name="T2" fmla="*/ 126 w 388"/>
                <a:gd name="T3" fmla="*/ 239 h 502"/>
                <a:gd name="T4" fmla="*/ 170 w 388"/>
                <a:gd name="T5" fmla="*/ 240 h 502"/>
                <a:gd name="T6" fmla="*/ 156 w 388"/>
                <a:gd name="T7" fmla="*/ 276 h 502"/>
                <a:gd name="T8" fmla="*/ 132 w 388"/>
                <a:gd name="T9" fmla="*/ 312 h 502"/>
                <a:gd name="T10" fmla="*/ 110 w 388"/>
                <a:gd name="T11" fmla="*/ 330 h 502"/>
                <a:gd name="T12" fmla="*/ 106 w 388"/>
                <a:gd name="T13" fmla="*/ 356 h 502"/>
                <a:gd name="T14" fmla="*/ 110 w 388"/>
                <a:gd name="T15" fmla="*/ 382 h 502"/>
                <a:gd name="T16" fmla="*/ 124 w 388"/>
                <a:gd name="T17" fmla="*/ 410 h 502"/>
                <a:gd name="T18" fmla="*/ 92 w 388"/>
                <a:gd name="T19" fmla="*/ 434 h 502"/>
                <a:gd name="T20" fmla="*/ 110 w 388"/>
                <a:gd name="T21" fmla="*/ 462 h 502"/>
                <a:gd name="T22" fmla="*/ 146 w 388"/>
                <a:gd name="T23" fmla="*/ 470 h 502"/>
                <a:gd name="T24" fmla="*/ 176 w 388"/>
                <a:gd name="T25" fmla="*/ 472 h 502"/>
                <a:gd name="T26" fmla="*/ 160 w 388"/>
                <a:gd name="T27" fmla="*/ 416 h 502"/>
                <a:gd name="T28" fmla="*/ 176 w 388"/>
                <a:gd name="T29" fmla="*/ 380 h 502"/>
                <a:gd name="T30" fmla="*/ 194 w 388"/>
                <a:gd name="T31" fmla="*/ 404 h 502"/>
                <a:gd name="T32" fmla="*/ 172 w 388"/>
                <a:gd name="T33" fmla="*/ 430 h 502"/>
                <a:gd name="T34" fmla="*/ 188 w 388"/>
                <a:gd name="T35" fmla="*/ 460 h 502"/>
                <a:gd name="T36" fmla="*/ 172 w 388"/>
                <a:gd name="T37" fmla="*/ 490 h 502"/>
                <a:gd name="T38" fmla="*/ 198 w 388"/>
                <a:gd name="T39" fmla="*/ 494 h 502"/>
                <a:gd name="T40" fmla="*/ 228 w 388"/>
                <a:gd name="T41" fmla="*/ 478 h 502"/>
                <a:gd name="T42" fmla="*/ 240 w 388"/>
                <a:gd name="T43" fmla="*/ 454 h 502"/>
                <a:gd name="T44" fmla="*/ 240 w 388"/>
                <a:gd name="T45" fmla="*/ 434 h 502"/>
                <a:gd name="T46" fmla="*/ 260 w 388"/>
                <a:gd name="T47" fmla="*/ 456 h 502"/>
                <a:gd name="T48" fmla="*/ 286 w 388"/>
                <a:gd name="T49" fmla="*/ 424 h 502"/>
                <a:gd name="T50" fmla="*/ 296 w 388"/>
                <a:gd name="T51" fmla="*/ 392 h 502"/>
                <a:gd name="T52" fmla="*/ 300 w 388"/>
                <a:gd name="T53" fmla="*/ 348 h 502"/>
                <a:gd name="T54" fmla="*/ 318 w 388"/>
                <a:gd name="T55" fmla="*/ 310 h 502"/>
                <a:gd name="T56" fmla="*/ 330 w 388"/>
                <a:gd name="T57" fmla="*/ 278 h 502"/>
                <a:gd name="T58" fmla="*/ 334 w 388"/>
                <a:gd name="T59" fmla="*/ 258 h 502"/>
                <a:gd name="T60" fmla="*/ 372 w 388"/>
                <a:gd name="T61" fmla="*/ 218 h 502"/>
                <a:gd name="T62" fmla="*/ 388 w 388"/>
                <a:gd name="T63" fmla="*/ 196 h 502"/>
                <a:gd name="T64" fmla="*/ 378 w 388"/>
                <a:gd name="T65" fmla="*/ 170 h 502"/>
                <a:gd name="T66" fmla="*/ 366 w 388"/>
                <a:gd name="T67" fmla="*/ 142 h 502"/>
                <a:gd name="T68" fmla="*/ 352 w 388"/>
                <a:gd name="T69" fmla="*/ 126 h 502"/>
                <a:gd name="T70" fmla="*/ 322 w 388"/>
                <a:gd name="T71" fmla="*/ 118 h 502"/>
                <a:gd name="T72" fmla="*/ 346 w 388"/>
                <a:gd name="T73" fmla="*/ 94 h 502"/>
                <a:gd name="T74" fmla="*/ 340 w 388"/>
                <a:gd name="T75" fmla="*/ 66 h 502"/>
                <a:gd name="T76" fmla="*/ 304 w 388"/>
                <a:gd name="T77" fmla="*/ 62 h 502"/>
                <a:gd name="T78" fmla="*/ 274 w 388"/>
                <a:gd name="T79" fmla="*/ 76 h 502"/>
                <a:gd name="T80" fmla="*/ 248 w 388"/>
                <a:gd name="T81" fmla="*/ 38 h 502"/>
                <a:gd name="T82" fmla="*/ 230 w 388"/>
                <a:gd name="T83" fmla="*/ 16 h 502"/>
                <a:gd name="T84" fmla="*/ 209 w 388"/>
                <a:gd name="T85" fmla="*/ 11 h 502"/>
                <a:gd name="T86" fmla="*/ 174 w 388"/>
                <a:gd name="T87" fmla="*/ 12 h 502"/>
                <a:gd name="T88" fmla="*/ 160 w 388"/>
                <a:gd name="T89" fmla="*/ 48 h 502"/>
                <a:gd name="T90" fmla="*/ 154 w 388"/>
                <a:gd name="T91" fmla="*/ 80 h 502"/>
                <a:gd name="T92" fmla="*/ 134 w 388"/>
                <a:gd name="T93" fmla="*/ 50 h 502"/>
                <a:gd name="T94" fmla="*/ 104 w 388"/>
                <a:gd name="T95" fmla="*/ 59 h 502"/>
                <a:gd name="T96" fmla="*/ 75 w 388"/>
                <a:gd name="T97" fmla="*/ 61 h 502"/>
                <a:gd name="T98" fmla="*/ 53 w 388"/>
                <a:gd name="T99" fmla="*/ 83 h 502"/>
                <a:gd name="T100" fmla="*/ 12 w 388"/>
                <a:gd name="T101" fmla="*/ 101 h 502"/>
                <a:gd name="T102" fmla="*/ 2 w 388"/>
                <a:gd name="T103" fmla="*/ 130 h 502"/>
                <a:gd name="T104" fmla="*/ 36 w 388"/>
                <a:gd name="T105" fmla="*/ 130 h 502"/>
                <a:gd name="T106" fmla="*/ 75 w 388"/>
                <a:gd name="T107" fmla="*/ 153 h 502"/>
                <a:gd name="T108" fmla="*/ 87 w 388"/>
                <a:gd name="T109" fmla="*/ 195 h 502"/>
                <a:gd name="T110" fmla="*/ 102 w 388"/>
                <a:gd name="T111" fmla="*/ 177 h 502"/>
                <a:gd name="T112" fmla="*/ 94 w 388"/>
                <a:gd name="T113" fmla="*/ 132 h 502"/>
                <a:gd name="T114" fmla="*/ 128 w 388"/>
                <a:gd name="T115" fmla="*/ 102 h 502"/>
                <a:gd name="T116" fmla="*/ 152 w 388"/>
                <a:gd name="T117" fmla="*/ 118 h 502"/>
                <a:gd name="T118" fmla="*/ 150 w 388"/>
                <a:gd name="T119" fmla="*/ 150 h 502"/>
                <a:gd name="T120" fmla="*/ 172 w 388"/>
                <a:gd name="T121" fmla="*/ 200 h 5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8" h="502">
                  <a:moveTo>
                    <a:pt x="172" y="200"/>
                  </a:moveTo>
                  <a:lnTo>
                    <a:pt x="170" y="214"/>
                  </a:lnTo>
                  <a:lnTo>
                    <a:pt x="141" y="220"/>
                  </a:lnTo>
                  <a:lnTo>
                    <a:pt x="126" y="239"/>
                  </a:lnTo>
                  <a:lnTo>
                    <a:pt x="140" y="242"/>
                  </a:lnTo>
                  <a:lnTo>
                    <a:pt x="170" y="240"/>
                  </a:lnTo>
                  <a:lnTo>
                    <a:pt x="166" y="260"/>
                  </a:lnTo>
                  <a:lnTo>
                    <a:pt x="156" y="276"/>
                  </a:lnTo>
                  <a:lnTo>
                    <a:pt x="142" y="294"/>
                  </a:lnTo>
                  <a:lnTo>
                    <a:pt x="132" y="312"/>
                  </a:lnTo>
                  <a:lnTo>
                    <a:pt x="114" y="316"/>
                  </a:lnTo>
                  <a:lnTo>
                    <a:pt x="110" y="330"/>
                  </a:lnTo>
                  <a:lnTo>
                    <a:pt x="110" y="342"/>
                  </a:lnTo>
                  <a:lnTo>
                    <a:pt x="106" y="356"/>
                  </a:lnTo>
                  <a:lnTo>
                    <a:pt x="102" y="370"/>
                  </a:lnTo>
                  <a:lnTo>
                    <a:pt x="110" y="382"/>
                  </a:lnTo>
                  <a:lnTo>
                    <a:pt x="120" y="396"/>
                  </a:lnTo>
                  <a:lnTo>
                    <a:pt x="124" y="410"/>
                  </a:lnTo>
                  <a:lnTo>
                    <a:pt x="116" y="426"/>
                  </a:lnTo>
                  <a:lnTo>
                    <a:pt x="92" y="434"/>
                  </a:lnTo>
                  <a:lnTo>
                    <a:pt x="102" y="450"/>
                  </a:lnTo>
                  <a:lnTo>
                    <a:pt x="110" y="462"/>
                  </a:lnTo>
                  <a:lnTo>
                    <a:pt x="128" y="462"/>
                  </a:lnTo>
                  <a:lnTo>
                    <a:pt x="146" y="470"/>
                  </a:lnTo>
                  <a:lnTo>
                    <a:pt x="156" y="478"/>
                  </a:lnTo>
                  <a:lnTo>
                    <a:pt x="176" y="472"/>
                  </a:lnTo>
                  <a:lnTo>
                    <a:pt x="164" y="446"/>
                  </a:lnTo>
                  <a:lnTo>
                    <a:pt x="160" y="416"/>
                  </a:lnTo>
                  <a:lnTo>
                    <a:pt x="164" y="398"/>
                  </a:lnTo>
                  <a:lnTo>
                    <a:pt x="176" y="380"/>
                  </a:lnTo>
                  <a:lnTo>
                    <a:pt x="194" y="390"/>
                  </a:lnTo>
                  <a:lnTo>
                    <a:pt x="194" y="404"/>
                  </a:lnTo>
                  <a:lnTo>
                    <a:pt x="178" y="418"/>
                  </a:lnTo>
                  <a:lnTo>
                    <a:pt x="172" y="430"/>
                  </a:lnTo>
                  <a:lnTo>
                    <a:pt x="184" y="442"/>
                  </a:lnTo>
                  <a:lnTo>
                    <a:pt x="188" y="460"/>
                  </a:lnTo>
                  <a:lnTo>
                    <a:pt x="186" y="476"/>
                  </a:lnTo>
                  <a:lnTo>
                    <a:pt x="172" y="490"/>
                  </a:lnTo>
                  <a:lnTo>
                    <a:pt x="168" y="502"/>
                  </a:lnTo>
                  <a:lnTo>
                    <a:pt x="198" y="494"/>
                  </a:lnTo>
                  <a:lnTo>
                    <a:pt x="214" y="496"/>
                  </a:lnTo>
                  <a:lnTo>
                    <a:pt x="228" y="478"/>
                  </a:lnTo>
                  <a:lnTo>
                    <a:pt x="242" y="470"/>
                  </a:lnTo>
                  <a:lnTo>
                    <a:pt x="240" y="454"/>
                  </a:lnTo>
                  <a:lnTo>
                    <a:pt x="228" y="450"/>
                  </a:lnTo>
                  <a:lnTo>
                    <a:pt x="240" y="434"/>
                  </a:lnTo>
                  <a:lnTo>
                    <a:pt x="256" y="444"/>
                  </a:lnTo>
                  <a:lnTo>
                    <a:pt x="260" y="456"/>
                  </a:lnTo>
                  <a:lnTo>
                    <a:pt x="276" y="446"/>
                  </a:lnTo>
                  <a:lnTo>
                    <a:pt x="286" y="424"/>
                  </a:lnTo>
                  <a:lnTo>
                    <a:pt x="286" y="410"/>
                  </a:lnTo>
                  <a:lnTo>
                    <a:pt x="296" y="392"/>
                  </a:lnTo>
                  <a:lnTo>
                    <a:pt x="296" y="370"/>
                  </a:lnTo>
                  <a:lnTo>
                    <a:pt x="300" y="348"/>
                  </a:lnTo>
                  <a:lnTo>
                    <a:pt x="306" y="332"/>
                  </a:lnTo>
                  <a:lnTo>
                    <a:pt x="318" y="310"/>
                  </a:lnTo>
                  <a:lnTo>
                    <a:pt x="324" y="290"/>
                  </a:lnTo>
                  <a:lnTo>
                    <a:pt x="330" y="278"/>
                  </a:lnTo>
                  <a:lnTo>
                    <a:pt x="342" y="272"/>
                  </a:lnTo>
                  <a:lnTo>
                    <a:pt x="334" y="258"/>
                  </a:lnTo>
                  <a:lnTo>
                    <a:pt x="344" y="244"/>
                  </a:lnTo>
                  <a:lnTo>
                    <a:pt x="372" y="218"/>
                  </a:lnTo>
                  <a:lnTo>
                    <a:pt x="382" y="208"/>
                  </a:lnTo>
                  <a:lnTo>
                    <a:pt x="388" y="196"/>
                  </a:lnTo>
                  <a:lnTo>
                    <a:pt x="384" y="180"/>
                  </a:lnTo>
                  <a:lnTo>
                    <a:pt x="378" y="170"/>
                  </a:lnTo>
                  <a:lnTo>
                    <a:pt x="386" y="152"/>
                  </a:lnTo>
                  <a:lnTo>
                    <a:pt x="366" y="142"/>
                  </a:lnTo>
                  <a:lnTo>
                    <a:pt x="368" y="128"/>
                  </a:lnTo>
                  <a:lnTo>
                    <a:pt x="352" y="126"/>
                  </a:lnTo>
                  <a:lnTo>
                    <a:pt x="332" y="126"/>
                  </a:lnTo>
                  <a:lnTo>
                    <a:pt x="322" y="118"/>
                  </a:lnTo>
                  <a:lnTo>
                    <a:pt x="334" y="106"/>
                  </a:lnTo>
                  <a:lnTo>
                    <a:pt x="346" y="94"/>
                  </a:lnTo>
                  <a:lnTo>
                    <a:pt x="350" y="82"/>
                  </a:lnTo>
                  <a:lnTo>
                    <a:pt x="340" y="66"/>
                  </a:lnTo>
                  <a:lnTo>
                    <a:pt x="320" y="54"/>
                  </a:lnTo>
                  <a:lnTo>
                    <a:pt x="304" y="62"/>
                  </a:lnTo>
                  <a:lnTo>
                    <a:pt x="292" y="72"/>
                  </a:lnTo>
                  <a:lnTo>
                    <a:pt x="274" y="76"/>
                  </a:lnTo>
                  <a:lnTo>
                    <a:pt x="254" y="56"/>
                  </a:lnTo>
                  <a:lnTo>
                    <a:pt x="248" y="38"/>
                  </a:lnTo>
                  <a:lnTo>
                    <a:pt x="248" y="20"/>
                  </a:lnTo>
                  <a:lnTo>
                    <a:pt x="230" y="16"/>
                  </a:lnTo>
                  <a:lnTo>
                    <a:pt x="230" y="0"/>
                  </a:lnTo>
                  <a:lnTo>
                    <a:pt x="209" y="11"/>
                  </a:lnTo>
                  <a:lnTo>
                    <a:pt x="188" y="8"/>
                  </a:lnTo>
                  <a:lnTo>
                    <a:pt x="174" y="12"/>
                  </a:lnTo>
                  <a:lnTo>
                    <a:pt x="156" y="30"/>
                  </a:lnTo>
                  <a:lnTo>
                    <a:pt x="160" y="48"/>
                  </a:lnTo>
                  <a:lnTo>
                    <a:pt x="172" y="58"/>
                  </a:lnTo>
                  <a:lnTo>
                    <a:pt x="154" y="80"/>
                  </a:lnTo>
                  <a:lnTo>
                    <a:pt x="144" y="64"/>
                  </a:lnTo>
                  <a:lnTo>
                    <a:pt x="134" y="50"/>
                  </a:lnTo>
                  <a:lnTo>
                    <a:pt x="118" y="56"/>
                  </a:lnTo>
                  <a:lnTo>
                    <a:pt x="104" y="59"/>
                  </a:lnTo>
                  <a:lnTo>
                    <a:pt x="89" y="59"/>
                  </a:lnTo>
                  <a:lnTo>
                    <a:pt x="75" y="61"/>
                  </a:lnTo>
                  <a:lnTo>
                    <a:pt x="69" y="73"/>
                  </a:lnTo>
                  <a:lnTo>
                    <a:pt x="53" y="83"/>
                  </a:lnTo>
                  <a:lnTo>
                    <a:pt x="33" y="89"/>
                  </a:lnTo>
                  <a:lnTo>
                    <a:pt x="12" y="101"/>
                  </a:lnTo>
                  <a:lnTo>
                    <a:pt x="0" y="116"/>
                  </a:lnTo>
                  <a:lnTo>
                    <a:pt x="2" y="130"/>
                  </a:lnTo>
                  <a:lnTo>
                    <a:pt x="35" y="119"/>
                  </a:lnTo>
                  <a:lnTo>
                    <a:pt x="36" y="130"/>
                  </a:lnTo>
                  <a:lnTo>
                    <a:pt x="55" y="138"/>
                  </a:lnTo>
                  <a:lnTo>
                    <a:pt x="75" y="153"/>
                  </a:lnTo>
                  <a:lnTo>
                    <a:pt x="72" y="178"/>
                  </a:lnTo>
                  <a:lnTo>
                    <a:pt x="87" y="195"/>
                  </a:lnTo>
                  <a:lnTo>
                    <a:pt x="102" y="195"/>
                  </a:lnTo>
                  <a:lnTo>
                    <a:pt x="102" y="177"/>
                  </a:lnTo>
                  <a:lnTo>
                    <a:pt x="117" y="163"/>
                  </a:lnTo>
                  <a:lnTo>
                    <a:pt x="94" y="132"/>
                  </a:lnTo>
                  <a:lnTo>
                    <a:pt x="109" y="115"/>
                  </a:lnTo>
                  <a:lnTo>
                    <a:pt x="128" y="102"/>
                  </a:lnTo>
                  <a:lnTo>
                    <a:pt x="136" y="118"/>
                  </a:lnTo>
                  <a:lnTo>
                    <a:pt x="152" y="118"/>
                  </a:lnTo>
                  <a:lnTo>
                    <a:pt x="150" y="136"/>
                  </a:lnTo>
                  <a:lnTo>
                    <a:pt x="150" y="150"/>
                  </a:lnTo>
                  <a:lnTo>
                    <a:pt x="156" y="181"/>
                  </a:lnTo>
                  <a:lnTo>
                    <a:pt x="172" y="200"/>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2" name="Freeform 19"/>
            <p:cNvSpPr>
              <a:spLocks/>
            </p:cNvSpPr>
            <p:nvPr/>
          </p:nvSpPr>
          <p:spPr bwMode="ltGray">
            <a:xfrm>
              <a:off x="1577" y="2767"/>
              <a:ext cx="56" cy="45"/>
            </a:xfrm>
            <a:custGeom>
              <a:avLst/>
              <a:gdLst>
                <a:gd name="T0" fmla="*/ 18 w 56"/>
                <a:gd name="T1" fmla="*/ 19 h 45"/>
                <a:gd name="T2" fmla="*/ 36 w 56"/>
                <a:gd name="T3" fmla="*/ 7 h 45"/>
                <a:gd name="T4" fmla="*/ 48 w 56"/>
                <a:gd name="T5" fmla="*/ 0 h 45"/>
                <a:gd name="T6" fmla="*/ 36 w 56"/>
                <a:gd name="T7" fmla="*/ 22 h 45"/>
                <a:gd name="T8" fmla="*/ 18 w 56"/>
                <a:gd name="T9" fmla="*/ 45 h 45"/>
                <a:gd name="T10" fmla="*/ 3 w 56"/>
                <a:gd name="T11" fmla="*/ 39 h 45"/>
                <a:gd name="T12" fmla="*/ 13 w 56"/>
                <a:gd name="T13" fmla="*/ 25 h 45"/>
                <a:gd name="T14" fmla="*/ 18 w 56"/>
                <a:gd name="T15" fmla="*/ 19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45">
                  <a:moveTo>
                    <a:pt x="18" y="19"/>
                  </a:moveTo>
                  <a:cubicBezTo>
                    <a:pt x="24" y="15"/>
                    <a:pt x="30" y="11"/>
                    <a:pt x="36" y="7"/>
                  </a:cubicBezTo>
                  <a:cubicBezTo>
                    <a:pt x="40" y="2"/>
                    <a:pt x="42" y="1"/>
                    <a:pt x="48" y="0"/>
                  </a:cubicBezTo>
                  <a:cubicBezTo>
                    <a:pt x="56" y="11"/>
                    <a:pt x="45" y="16"/>
                    <a:pt x="36" y="22"/>
                  </a:cubicBezTo>
                  <a:cubicBezTo>
                    <a:pt x="32" y="33"/>
                    <a:pt x="29" y="40"/>
                    <a:pt x="18" y="45"/>
                  </a:cubicBezTo>
                  <a:cubicBezTo>
                    <a:pt x="12" y="43"/>
                    <a:pt x="8" y="43"/>
                    <a:pt x="3" y="39"/>
                  </a:cubicBezTo>
                  <a:cubicBezTo>
                    <a:pt x="0" y="30"/>
                    <a:pt x="6" y="29"/>
                    <a:pt x="13" y="25"/>
                  </a:cubicBezTo>
                  <a:cubicBezTo>
                    <a:pt x="17" y="20"/>
                    <a:pt x="15" y="22"/>
                    <a:pt x="18" y="19"/>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3" name="Freeform 20"/>
            <p:cNvSpPr>
              <a:spLocks/>
            </p:cNvSpPr>
            <p:nvPr/>
          </p:nvSpPr>
          <p:spPr bwMode="ltGray">
            <a:xfrm>
              <a:off x="1637" y="2656"/>
              <a:ext cx="55" cy="81"/>
            </a:xfrm>
            <a:custGeom>
              <a:avLst/>
              <a:gdLst>
                <a:gd name="T0" fmla="*/ 21 w 55"/>
                <a:gd name="T1" fmla="*/ 76 h 81"/>
                <a:gd name="T2" fmla="*/ 0 w 55"/>
                <a:gd name="T3" fmla="*/ 63 h 81"/>
                <a:gd name="T4" fmla="*/ 6 w 55"/>
                <a:gd name="T5" fmla="*/ 49 h 81"/>
                <a:gd name="T6" fmla="*/ 7 w 55"/>
                <a:gd name="T7" fmla="*/ 34 h 81"/>
                <a:gd name="T8" fmla="*/ 1 w 55"/>
                <a:gd name="T9" fmla="*/ 19 h 81"/>
                <a:gd name="T10" fmla="*/ 24 w 55"/>
                <a:gd name="T11" fmla="*/ 0 h 81"/>
                <a:gd name="T12" fmla="*/ 43 w 55"/>
                <a:gd name="T13" fmla="*/ 4 h 81"/>
                <a:gd name="T14" fmla="*/ 55 w 55"/>
                <a:gd name="T15" fmla="*/ 15 h 81"/>
                <a:gd name="T16" fmla="*/ 39 w 55"/>
                <a:gd name="T17" fmla="*/ 33 h 81"/>
                <a:gd name="T18" fmla="*/ 34 w 55"/>
                <a:gd name="T19" fmla="*/ 22 h 81"/>
                <a:gd name="T20" fmla="*/ 34 w 55"/>
                <a:gd name="T21" fmla="*/ 37 h 81"/>
                <a:gd name="T22" fmla="*/ 24 w 55"/>
                <a:gd name="T23" fmla="*/ 45 h 81"/>
                <a:gd name="T24" fmla="*/ 22 w 55"/>
                <a:gd name="T25" fmla="*/ 57 h 81"/>
                <a:gd name="T26" fmla="*/ 16 w 55"/>
                <a:gd name="T27" fmla="*/ 67 h 81"/>
                <a:gd name="T28" fmla="*/ 21 w 55"/>
                <a:gd name="T29" fmla="*/ 76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81">
                  <a:moveTo>
                    <a:pt x="21" y="76"/>
                  </a:moveTo>
                  <a:cubicBezTo>
                    <a:pt x="9" y="81"/>
                    <a:pt x="6" y="71"/>
                    <a:pt x="0" y="63"/>
                  </a:cubicBezTo>
                  <a:cubicBezTo>
                    <a:pt x="1" y="57"/>
                    <a:pt x="3" y="54"/>
                    <a:pt x="6" y="49"/>
                  </a:cubicBezTo>
                  <a:cubicBezTo>
                    <a:pt x="3" y="43"/>
                    <a:pt x="6" y="40"/>
                    <a:pt x="7" y="34"/>
                  </a:cubicBezTo>
                  <a:cubicBezTo>
                    <a:pt x="6" y="28"/>
                    <a:pt x="3" y="25"/>
                    <a:pt x="1" y="19"/>
                  </a:cubicBezTo>
                  <a:cubicBezTo>
                    <a:pt x="7" y="8"/>
                    <a:pt x="11" y="2"/>
                    <a:pt x="24" y="0"/>
                  </a:cubicBezTo>
                  <a:cubicBezTo>
                    <a:pt x="31" y="1"/>
                    <a:pt x="36" y="3"/>
                    <a:pt x="43" y="4"/>
                  </a:cubicBezTo>
                  <a:cubicBezTo>
                    <a:pt x="50" y="8"/>
                    <a:pt x="54" y="6"/>
                    <a:pt x="55" y="15"/>
                  </a:cubicBezTo>
                  <a:cubicBezTo>
                    <a:pt x="51" y="21"/>
                    <a:pt x="45" y="30"/>
                    <a:pt x="39" y="33"/>
                  </a:cubicBezTo>
                  <a:cubicBezTo>
                    <a:pt x="34" y="25"/>
                    <a:pt x="43" y="26"/>
                    <a:pt x="34" y="22"/>
                  </a:cubicBezTo>
                  <a:cubicBezTo>
                    <a:pt x="27" y="27"/>
                    <a:pt x="27" y="32"/>
                    <a:pt x="34" y="37"/>
                  </a:cubicBezTo>
                  <a:cubicBezTo>
                    <a:pt x="33" y="44"/>
                    <a:pt x="30" y="42"/>
                    <a:pt x="24" y="45"/>
                  </a:cubicBezTo>
                  <a:cubicBezTo>
                    <a:pt x="30" y="50"/>
                    <a:pt x="29" y="54"/>
                    <a:pt x="22" y="57"/>
                  </a:cubicBezTo>
                  <a:cubicBezTo>
                    <a:pt x="14" y="53"/>
                    <a:pt x="20" y="61"/>
                    <a:pt x="16" y="67"/>
                  </a:cubicBezTo>
                  <a:cubicBezTo>
                    <a:pt x="18" y="74"/>
                    <a:pt x="17" y="72"/>
                    <a:pt x="21" y="76"/>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4" name="Freeform 21"/>
            <p:cNvSpPr>
              <a:spLocks/>
            </p:cNvSpPr>
            <p:nvPr/>
          </p:nvSpPr>
          <p:spPr bwMode="ltGray">
            <a:xfrm>
              <a:off x="1592" y="2559"/>
              <a:ext cx="116" cy="94"/>
            </a:xfrm>
            <a:custGeom>
              <a:avLst/>
              <a:gdLst>
                <a:gd name="T0" fmla="*/ 3 w 116"/>
                <a:gd name="T1" fmla="*/ 13 h 94"/>
                <a:gd name="T2" fmla="*/ 15 w 116"/>
                <a:gd name="T3" fmla="*/ 2 h 94"/>
                <a:gd name="T4" fmla="*/ 28 w 116"/>
                <a:gd name="T5" fmla="*/ 17 h 94"/>
                <a:gd name="T6" fmla="*/ 28 w 116"/>
                <a:gd name="T7" fmla="*/ 32 h 94"/>
                <a:gd name="T8" fmla="*/ 39 w 116"/>
                <a:gd name="T9" fmla="*/ 49 h 94"/>
                <a:gd name="T10" fmla="*/ 57 w 116"/>
                <a:gd name="T11" fmla="*/ 59 h 94"/>
                <a:gd name="T12" fmla="*/ 72 w 116"/>
                <a:gd name="T13" fmla="*/ 59 h 94"/>
                <a:gd name="T14" fmla="*/ 96 w 116"/>
                <a:gd name="T15" fmla="*/ 46 h 94"/>
                <a:gd name="T16" fmla="*/ 93 w 116"/>
                <a:gd name="T17" fmla="*/ 71 h 94"/>
                <a:gd name="T18" fmla="*/ 79 w 116"/>
                <a:gd name="T19" fmla="*/ 92 h 94"/>
                <a:gd name="T20" fmla="*/ 73 w 116"/>
                <a:gd name="T21" fmla="*/ 79 h 94"/>
                <a:gd name="T22" fmla="*/ 67 w 116"/>
                <a:gd name="T23" fmla="*/ 64 h 94"/>
                <a:gd name="T24" fmla="*/ 49 w 116"/>
                <a:gd name="T25" fmla="*/ 74 h 94"/>
                <a:gd name="T26" fmla="*/ 27 w 116"/>
                <a:gd name="T27" fmla="*/ 94 h 94"/>
                <a:gd name="T28" fmla="*/ 30 w 116"/>
                <a:gd name="T29" fmla="*/ 79 h 94"/>
                <a:gd name="T30" fmla="*/ 31 w 116"/>
                <a:gd name="T31" fmla="*/ 65 h 94"/>
                <a:gd name="T32" fmla="*/ 16 w 116"/>
                <a:gd name="T33" fmla="*/ 53 h 94"/>
                <a:gd name="T34" fmla="*/ 1 w 116"/>
                <a:gd name="T35" fmla="*/ 34 h 94"/>
                <a:gd name="T36" fmla="*/ 3 w 116"/>
                <a:gd name="T37" fmla="*/ 13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94">
                  <a:moveTo>
                    <a:pt x="3" y="13"/>
                  </a:moveTo>
                  <a:cubicBezTo>
                    <a:pt x="4" y="4"/>
                    <a:pt x="5" y="0"/>
                    <a:pt x="15" y="2"/>
                  </a:cubicBezTo>
                  <a:cubicBezTo>
                    <a:pt x="18" y="7"/>
                    <a:pt x="23" y="13"/>
                    <a:pt x="28" y="17"/>
                  </a:cubicBezTo>
                  <a:cubicBezTo>
                    <a:pt x="32" y="23"/>
                    <a:pt x="31" y="26"/>
                    <a:pt x="28" y="32"/>
                  </a:cubicBezTo>
                  <a:cubicBezTo>
                    <a:pt x="26" y="41"/>
                    <a:pt x="32" y="45"/>
                    <a:pt x="39" y="49"/>
                  </a:cubicBezTo>
                  <a:cubicBezTo>
                    <a:pt x="44" y="55"/>
                    <a:pt x="50" y="58"/>
                    <a:pt x="57" y="59"/>
                  </a:cubicBezTo>
                  <a:cubicBezTo>
                    <a:pt x="63" y="55"/>
                    <a:pt x="65" y="58"/>
                    <a:pt x="72" y="59"/>
                  </a:cubicBezTo>
                  <a:cubicBezTo>
                    <a:pt x="82" y="67"/>
                    <a:pt x="87" y="51"/>
                    <a:pt x="96" y="46"/>
                  </a:cubicBezTo>
                  <a:cubicBezTo>
                    <a:pt x="116" y="49"/>
                    <a:pt x="102" y="64"/>
                    <a:pt x="93" y="71"/>
                  </a:cubicBezTo>
                  <a:cubicBezTo>
                    <a:pt x="90" y="79"/>
                    <a:pt x="87" y="87"/>
                    <a:pt x="79" y="92"/>
                  </a:cubicBezTo>
                  <a:cubicBezTo>
                    <a:pt x="73" y="88"/>
                    <a:pt x="72" y="87"/>
                    <a:pt x="73" y="79"/>
                  </a:cubicBezTo>
                  <a:cubicBezTo>
                    <a:pt x="72" y="73"/>
                    <a:pt x="71" y="69"/>
                    <a:pt x="67" y="64"/>
                  </a:cubicBezTo>
                  <a:cubicBezTo>
                    <a:pt x="61" y="68"/>
                    <a:pt x="56" y="73"/>
                    <a:pt x="49" y="74"/>
                  </a:cubicBezTo>
                  <a:cubicBezTo>
                    <a:pt x="40" y="81"/>
                    <a:pt x="38" y="89"/>
                    <a:pt x="27" y="94"/>
                  </a:cubicBezTo>
                  <a:cubicBezTo>
                    <a:pt x="18" y="91"/>
                    <a:pt x="26" y="85"/>
                    <a:pt x="30" y="79"/>
                  </a:cubicBezTo>
                  <a:cubicBezTo>
                    <a:pt x="27" y="73"/>
                    <a:pt x="30" y="72"/>
                    <a:pt x="31" y="65"/>
                  </a:cubicBezTo>
                  <a:cubicBezTo>
                    <a:pt x="30" y="57"/>
                    <a:pt x="23" y="57"/>
                    <a:pt x="16" y="53"/>
                  </a:cubicBezTo>
                  <a:cubicBezTo>
                    <a:pt x="11" y="46"/>
                    <a:pt x="6" y="41"/>
                    <a:pt x="1" y="34"/>
                  </a:cubicBezTo>
                  <a:cubicBezTo>
                    <a:pt x="0" y="27"/>
                    <a:pt x="0" y="20"/>
                    <a:pt x="3" y="13"/>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5" name="Freeform 22"/>
            <p:cNvSpPr>
              <a:spLocks/>
            </p:cNvSpPr>
            <p:nvPr/>
          </p:nvSpPr>
          <p:spPr bwMode="ltGray">
            <a:xfrm>
              <a:off x="1449" y="2584"/>
              <a:ext cx="54" cy="56"/>
            </a:xfrm>
            <a:custGeom>
              <a:avLst/>
              <a:gdLst>
                <a:gd name="T0" fmla="*/ 29 w 54"/>
                <a:gd name="T1" fmla="*/ 18 h 56"/>
                <a:gd name="T2" fmla="*/ 14 w 54"/>
                <a:gd name="T3" fmla="*/ 13 h 56"/>
                <a:gd name="T4" fmla="*/ 14 w 54"/>
                <a:gd name="T5" fmla="*/ 30 h 56"/>
                <a:gd name="T6" fmla="*/ 0 w 54"/>
                <a:gd name="T7" fmla="*/ 46 h 56"/>
                <a:gd name="T8" fmla="*/ 24 w 54"/>
                <a:gd name="T9" fmla="*/ 51 h 56"/>
                <a:gd name="T10" fmla="*/ 38 w 54"/>
                <a:gd name="T11" fmla="*/ 43 h 56"/>
                <a:gd name="T12" fmla="*/ 47 w 54"/>
                <a:gd name="T13" fmla="*/ 34 h 56"/>
                <a:gd name="T14" fmla="*/ 51 w 54"/>
                <a:gd name="T15" fmla="*/ 16 h 56"/>
                <a:gd name="T16" fmla="*/ 42 w 54"/>
                <a:gd name="T17" fmla="*/ 3 h 56"/>
                <a:gd name="T18" fmla="*/ 29 w 54"/>
                <a:gd name="T19" fmla="*/ 18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56">
                  <a:moveTo>
                    <a:pt x="29" y="18"/>
                  </a:moveTo>
                  <a:cubicBezTo>
                    <a:pt x="24" y="16"/>
                    <a:pt x="19" y="15"/>
                    <a:pt x="14" y="13"/>
                  </a:cubicBezTo>
                  <a:cubicBezTo>
                    <a:pt x="10" y="20"/>
                    <a:pt x="11" y="23"/>
                    <a:pt x="14" y="30"/>
                  </a:cubicBezTo>
                  <a:cubicBezTo>
                    <a:pt x="9" y="36"/>
                    <a:pt x="7" y="42"/>
                    <a:pt x="0" y="46"/>
                  </a:cubicBezTo>
                  <a:cubicBezTo>
                    <a:pt x="6" y="56"/>
                    <a:pt x="12" y="52"/>
                    <a:pt x="24" y="51"/>
                  </a:cubicBezTo>
                  <a:cubicBezTo>
                    <a:pt x="29" y="48"/>
                    <a:pt x="33" y="45"/>
                    <a:pt x="38" y="43"/>
                  </a:cubicBezTo>
                  <a:cubicBezTo>
                    <a:pt x="47" y="48"/>
                    <a:pt x="48" y="43"/>
                    <a:pt x="47" y="34"/>
                  </a:cubicBezTo>
                  <a:cubicBezTo>
                    <a:pt x="49" y="22"/>
                    <a:pt x="54" y="28"/>
                    <a:pt x="51" y="16"/>
                  </a:cubicBezTo>
                  <a:cubicBezTo>
                    <a:pt x="50" y="7"/>
                    <a:pt x="52" y="0"/>
                    <a:pt x="42" y="3"/>
                  </a:cubicBezTo>
                  <a:cubicBezTo>
                    <a:pt x="40" y="16"/>
                    <a:pt x="38" y="12"/>
                    <a:pt x="29" y="1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6" name="Freeform 23"/>
            <p:cNvSpPr>
              <a:spLocks/>
            </p:cNvSpPr>
            <p:nvPr/>
          </p:nvSpPr>
          <p:spPr bwMode="ltGray">
            <a:xfrm>
              <a:off x="1504" y="2513"/>
              <a:ext cx="49" cy="89"/>
            </a:xfrm>
            <a:custGeom>
              <a:avLst/>
              <a:gdLst>
                <a:gd name="T0" fmla="*/ 8 w 49"/>
                <a:gd name="T1" fmla="*/ 74 h 89"/>
                <a:gd name="T2" fmla="*/ 4 w 49"/>
                <a:gd name="T3" fmla="*/ 63 h 89"/>
                <a:gd name="T4" fmla="*/ 22 w 49"/>
                <a:gd name="T5" fmla="*/ 44 h 89"/>
                <a:gd name="T6" fmla="*/ 20 w 49"/>
                <a:gd name="T7" fmla="*/ 6 h 89"/>
                <a:gd name="T8" fmla="*/ 34 w 49"/>
                <a:gd name="T9" fmla="*/ 5 h 89"/>
                <a:gd name="T10" fmla="*/ 31 w 49"/>
                <a:gd name="T11" fmla="*/ 17 h 89"/>
                <a:gd name="T12" fmla="*/ 31 w 49"/>
                <a:gd name="T13" fmla="*/ 30 h 89"/>
                <a:gd name="T14" fmla="*/ 44 w 49"/>
                <a:gd name="T15" fmla="*/ 50 h 89"/>
                <a:gd name="T16" fmla="*/ 26 w 49"/>
                <a:gd name="T17" fmla="*/ 72 h 89"/>
                <a:gd name="T18" fmla="*/ 22 w 49"/>
                <a:gd name="T19" fmla="*/ 86 h 89"/>
                <a:gd name="T20" fmla="*/ 5 w 49"/>
                <a:gd name="T21" fmla="*/ 89 h 89"/>
                <a:gd name="T22" fmla="*/ 8 w 49"/>
                <a:gd name="T23" fmla="*/ 74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89">
                  <a:moveTo>
                    <a:pt x="8" y="74"/>
                  </a:moveTo>
                  <a:cubicBezTo>
                    <a:pt x="2" y="71"/>
                    <a:pt x="1" y="69"/>
                    <a:pt x="4" y="63"/>
                  </a:cubicBezTo>
                  <a:cubicBezTo>
                    <a:pt x="6" y="53"/>
                    <a:pt x="13" y="49"/>
                    <a:pt x="22" y="44"/>
                  </a:cubicBezTo>
                  <a:cubicBezTo>
                    <a:pt x="28" y="35"/>
                    <a:pt x="24" y="17"/>
                    <a:pt x="20" y="6"/>
                  </a:cubicBezTo>
                  <a:cubicBezTo>
                    <a:pt x="25" y="0"/>
                    <a:pt x="28" y="2"/>
                    <a:pt x="34" y="5"/>
                  </a:cubicBezTo>
                  <a:cubicBezTo>
                    <a:pt x="38" y="11"/>
                    <a:pt x="37" y="13"/>
                    <a:pt x="31" y="17"/>
                  </a:cubicBezTo>
                  <a:cubicBezTo>
                    <a:pt x="28" y="23"/>
                    <a:pt x="27" y="25"/>
                    <a:pt x="31" y="30"/>
                  </a:cubicBezTo>
                  <a:cubicBezTo>
                    <a:pt x="27" y="43"/>
                    <a:pt x="36" y="44"/>
                    <a:pt x="44" y="50"/>
                  </a:cubicBezTo>
                  <a:cubicBezTo>
                    <a:pt x="49" y="61"/>
                    <a:pt x="34" y="67"/>
                    <a:pt x="26" y="72"/>
                  </a:cubicBezTo>
                  <a:cubicBezTo>
                    <a:pt x="29" y="82"/>
                    <a:pt x="24" y="77"/>
                    <a:pt x="22" y="86"/>
                  </a:cubicBezTo>
                  <a:cubicBezTo>
                    <a:pt x="13" y="84"/>
                    <a:pt x="13" y="84"/>
                    <a:pt x="5" y="89"/>
                  </a:cubicBezTo>
                  <a:cubicBezTo>
                    <a:pt x="0" y="80"/>
                    <a:pt x="8" y="84"/>
                    <a:pt x="8" y="74"/>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7" name="Freeform 24"/>
            <p:cNvSpPr>
              <a:spLocks/>
            </p:cNvSpPr>
            <p:nvPr/>
          </p:nvSpPr>
          <p:spPr bwMode="ltGray">
            <a:xfrm>
              <a:off x="1674" y="3005"/>
              <a:ext cx="54" cy="48"/>
            </a:xfrm>
            <a:custGeom>
              <a:avLst/>
              <a:gdLst>
                <a:gd name="T0" fmla="*/ 15 w 54"/>
                <a:gd name="T1" fmla="*/ 11 h 48"/>
                <a:gd name="T2" fmla="*/ 27 w 54"/>
                <a:gd name="T3" fmla="*/ 0 h 48"/>
                <a:gd name="T4" fmla="*/ 41 w 54"/>
                <a:gd name="T5" fmla="*/ 14 h 48"/>
                <a:gd name="T6" fmla="*/ 51 w 54"/>
                <a:gd name="T7" fmla="*/ 20 h 48"/>
                <a:gd name="T8" fmla="*/ 44 w 54"/>
                <a:gd name="T9" fmla="*/ 35 h 48"/>
                <a:gd name="T10" fmla="*/ 30 w 54"/>
                <a:gd name="T11" fmla="*/ 48 h 48"/>
                <a:gd name="T12" fmla="*/ 0 w 54"/>
                <a:gd name="T13" fmla="*/ 29 h 48"/>
                <a:gd name="T14" fmla="*/ 2 w 54"/>
                <a:gd name="T15" fmla="*/ 17 h 48"/>
                <a:gd name="T16" fmla="*/ 15 w 54"/>
                <a:gd name="T17" fmla="*/ 1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8">
                  <a:moveTo>
                    <a:pt x="15" y="11"/>
                  </a:moveTo>
                  <a:cubicBezTo>
                    <a:pt x="19" y="7"/>
                    <a:pt x="22" y="3"/>
                    <a:pt x="27" y="0"/>
                  </a:cubicBezTo>
                  <a:cubicBezTo>
                    <a:pt x="36" y="4"/>
                    <a:pt x="35" y="8"/>
                    <a:pt x="41" y="14"/>
                  </a:cubicBezTo>
                  <a:cubicBezTo>
                    <a:pt x="44" y="17"/>
                    <a:pt x="48" y="18"/>
                    <a:pt x="51" y="20"/>
                  </a:cubicBezTo>
                  <a:cubicBezTo>
                    <a:pt x="54" y="27"/>
                    <a:pt x="50" y="32"/>
                    <a:pt x="44" y="35"/>
                  </a:cubicBezTo>
                  <a:cubicBezTo>
                    <a:pt x="39" y="42"/>
                    <a:pt x="39" y="46"/>
                    <a:pt x="30" y="48"/>
                  </a:cubicBezTo>
                  <a:cubicBezTo>
                    <a:pt x="15" y="47"/>
                    <a:pt x="11" y="38"/>
                    <a:pt x="0" y="29"/>
                  </a:cubicBezTo>
                  <a:cubicBezTo>
                    <a:pt x="1" y="25"/>
                    <a:pt x="0" y="21"/>
                    <a:pt x="2" y="17"/>
                  </a:cubicBezTo>
                  <a:cubicBezTo>
                    <a:pt x="3" y="14"/>
                    <a:pt x="15" y="8"/>
                    <a:pt x="15" y="11"/>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8" name="Freeform 25"/>
            <p:cNvSpPr>
              <a:spLocks/>
            </p:cNvSpPr>
            <p:nvPr/>
          </p:nvSpPr>
          <p:spPr bwMode="ltGray">
            <a:xfrm>
              <a:off x="1752" y="2947"/>
              <a:ext cx="41" cy="85"/>
            </a:xfrm>
            <a:custGeom>
              <a:avLst/>
              <a:gdLst>
                <a:gd name="T0" fmla="*/ 0 w 41"/>
                <a:gd name="T1" fmla="*/ 78 h 85"/>
                <a:gd name="T2" fmla="*/ 8 w 41"/>
                <a:gd name="T3" fmla="*/ 55 h 85"/>
                <a:gd name="T4" fmla="*/ 26 w 41"/>
                <a:gd name="T5" fmla="*/ 10 h 85"/>
                <a:gd name="T6" fmla="*/ 38 w 41"/>
                <a:gd name="T7" fmla="*/ 1 h 85"/>
                <a:gd name="T8" fmla="*/ 38 w 41"/>
                <a:gd name="T9" fmla="*/ 21 h 85"/>
                <a:gd name="T10" fmla="*/ 24 w 41"/>
                <a:gd name="T11" fmla="*/ 52 h 85"/>
                <a:gd name="T12" fmla="*/ 11 w 41"/>
                <a:gd name="T13" fmla="*/ 85 h 85"/>
                <a:gd name="T14" fmla="*/ 0 w 41"/>
                <a:gd name="T15" fmla="*/ 78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85">
                  <a:moveTo>
                    <a:pt x="0" y="78"/>
                  </a:moveTo>
                  <a:cubicBezTo>
                    <a:pt x="2" y="64"/>
                    <a:pt x="2" y="65"/>
                    <a:pt x="8" y="55"/>
                  </a:cubicBezTo>
                  <a:cubicBezTo>
                    <a:pt x="4" y="28"/>
                    <a:pt x="14" y="30"/>
                    <a:pt x="26" y="10"/>
                  </a:cubicBezTo>
                  <a:cubicBezTo>
                    <a:pt x="28" y="0"/>
                    <a:pt x="28" y="0"/>
                    <a:pt x="38" y="1"/>
                  </a:cubicBezTo>
                  <a:cubicBezTo>
                    <a:pt x="40" y="10"/>
                    <a:pt x="40" y="12"/>
                    <a:pt x="38" y="21"/>
                  </a:cubicBezTo>
                  <a:cubicBezTo>
                    <a:pt x="41" y="37"/>
                    <a:pt x="35" y="43"/>
                    <a:pt x="24" y="52"/>
                  </a:cubicBezTo>
                  <a:cubicBezTo>
                    <a:pt x="18" y="63"/>
                    <a:pt x="21" y="78"/>
                    <a:pt x="11" y="85"/>
                  </a:cubicBezTo>
                  <a:cubicBezTo>
                    <a:pt x="3" y="84"/>
                    <a:pt x="0" y="73"/>
                    <a:pt x="0" y="78"/>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79" name="Freeform 26"/>
            <p:cNvSpPr>
              <a:spLocks/>
            </p:cNvSpPr>
            <p:nvPr/>
          </p:nvSpPr>
          <p:spPr bwMode="ltGray">
            <a:xfrm>
              <a:off x="450" y="3925"/>
              <a:ext cx="32" cy="27"/>
            </a:xfrm>
            <a:custGeom>
              <a:avLst/>
              <a:gdLst>
                <a:gd name="T0" fmla="*/ 5 w 32"/>
                <a:gd name="T1" fmla="*/ 13 h 27"/>
                <a:gd name="T2" fmla="*/ 17 w 32"/>
                <a:gd name="T3" fmla="*/ 0 h 27"/>
                <a:gd name="T4" fmla="*/ 32 w 32"/>
                <a:gd name="T5" fmla="*/ 9 h 27"/>
                <a:gd name="T6" fmla="*/ 26 w 32"/>
                <a:gd name="T7" fmla="*/ 27 h 27"/>
                <a:gd name="T8" fmla="*/ 3 w 32"/>
                <a:gd name="T9" fmla="*/ 15 h 27"/>
                <a:gd name="T10" fmla="*/ 5 w 32"/>
                <a:gd name="T11" fmla="*/ 13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27">
                  <a:moveTo>
                    <a:pt x="5" y="13"/>
                  </a:moveTo>
                  <a:cubicBezTo>
                    <a:pt x="0" y="3"/>
                    <a:pt x="9" y="1"/>
                    <a:pt x="17" y="0"/>
                  </a:cubicBezTo>
                  <a:cubicBezTo>
                    <a:pt x="25" y="1"/>
                    <a:pt x="28" y="2"/>
                    <a:pt x="32" y="9"/>
                  </a:cubicBezTo>
                  <a:cubicBezTo>
                    <a:pt x="29" y="15"/>
                    <a:pt x="30" y="21"/>
                    <a:pt x="26" y="27"/>
                  </a:cubicBezTo>
                  <a:cubicBezTo>
                    <a:pt x="11" y="24"/>
                    <a:pt x="11" y="25"/>
                    <a:pt x="3" y="15"/>
                  </a:cubicBezTo>
                  <a:cubicBezTo>
                    <a:pt x="5" y="9"/>
                    <a:pt x="5" y="8"/>
                    <a:pt x="5" y="1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0" name="Freeform 27"/>
            <p:cNvSpPr>
              <a:spLocks/>
            </p:cNvSpPr>
            <p:nvPr/>
          </p:nvSpPr>
          <p:spPr bwMode="ltGray">
            <a:xfrm>
              <a:off x="572" y="3947"/>
              <a:ext cx="54" cy="51"/>
            </a:xfrm>
            <a:custGeom>
              <a:avLst/>
              <a:gdLst>
                <a:gd name="T0" fmla="*/ 4 w 54"/>
                <a:gd name="T1" fmla="*/ 23 h 51"/>
                <a:gd name="T2" fmla="*/ 15 w 54"/>
                <a:gd name="T3" fmla="*/ 11 h 51"/>
                <a:gd name="T4" fmla="*/ 28 w 54"/>
                <a:gd name="T5" fmla="*/ 2 h 51"/>
                <a:gd name="T6" fmla="*/ 45 w 54"/>
                <a:gd name="T7" fmla="*/ 12 h 51"/>
                <a:gd name="T8" fmla="*/ 54 w 54"/>
                <a:gd name="T9" fmla="*/ 24 h 51"/>
                <a:gd name="T10" fmla="*/ 45 w 54"/>
                <a:gd name="T11" fmla="*/ 35 h 51"/>
                <a:gd name="T12" fmla="*/ 31 w 54"/>
                <a:gd name="T13" fmla="*/ 51 h 51"/>
                <a:gd name="T14" fmla="*/ 7 w 54"/>
                <a:gd name="T15" fmla="*/ 38 h 51"/>
                <a:gd name="T16" fmla="*/ 0 w 54"/>
                <a:gd name="T17" fmla="*/ 24 h 51"/>
                <a:gd name="T18" fmla="*/ 4 w 54"/>
                <a:gd name="T19" fmla="*/ 2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51">
                  <a:moveTo>
                    <a:pt x="4" y="23"/>
                  </a:moveTo>
                  <a:cubicBezTo>
                    <a:pt x="10" y="20"/>
                    <a:pt x="11" y="16"/>
                    <a:pt x="15" y="11"/>
                  </a:cubicBezTo>
                  <a:cubicBezTo>
                    <a:pt x="17" y="0"/>
                    <a:pt x="17" y="0"/>
                    <a:pt x="28" y="2"/>
                  </a:cubicBezTo>
                  <a:cubicBezTo>
                    <a:pt x="32" y="8"/>
                    <a:pt x="38" y="11"/>
                    <a:pt x="45" y="12"/>
                  </a:cubicBezTo>
                  <a:cubicBezTo>
                    <a:pt x="50" y="15"/>
                    <a:pt x="51" y="19"/>
                    <a:pt x="54" y="24"/>
                  </a:cubicBezTo>
                  <a:cubicBezTo>
                    <a:pt x="52" y="30"/>
                    <a:pt x="50" y="32"/>
                    <a:pt x="45" y="35"/>
                  </a:cubicBezTo>
                  <a:cubicBezTo>
                    <a:pt x="40" y="42"/>
                    <a:pt x="41" y="49"/>
                    <a:pt x="31" y="51"/>
                  </a:cubicBezTo>
                  <a:cubicBezTo>
                    <a:pt x="22" y="46"/>
                    <a:pt x="18" y="40"/>
                    <a:pt x="7" y="38"/>
                  </a:cubicBezTo>
                  <a:cubicBezTo>
                    <a:pt x="3" y="33"/>
                    <a:pt x="1" y="30"/>
                    <a:pt x="0" y="24"/>
                  </a:cubicBezTo>
                  <a:cubicBezTo>
                    <a:pt x="5" y="21"/>
                    <a:pt x="4" y="19"/>
                    <a:pt x="4" y="23"/>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1" name="Freeform 28"/>
            <p:cNvSpPr>
              <a:spLocks/>
            </p:cNvSpPr>
            <p:nvPr/>
          </p:nvSpPr>
          <p:spPr bwMode="ltGray">
            <a:xfrm>
              <a:off x="638" y="3929"/>
              <a:ext cx="58" cy="54"/>
            </a:xfrm>
            <a:custGeom>
              <a:avLst/>
              <a:gdLst>
                <a:gd name="T0" fmla="*/ 3 w 58"/>
                <a:gd name="T1" fmla="*/ 35 h 54"/>
                <a:gd name="T2" fmla="*/ 13 w 58"/>
                <a:gd name="T3" fmla="*/ 29 h 54"/>
                <a:gd name="T4" fmla="*/ 36 w 58"/>
                <a:gd name="T5" fmla="*/ 14 h 54"/>
                <a:gd name="T6" fmla="*/ 52 w 58"/>
                <a:gd name="T7" fmla="*/ 0 h 54"/>
                <a:gd name="T8" fmla="*/ 40 w 58"/>
                <a:gd name="T9" fmla="*/ 24 h 54"/>
                <a:gd name="T10" fmla="*/ 42 w 58"/>
                <a:gd name="T11" fmla="*/ 44 h 54"/>
                <a:gd name="T12" fmla="*/ 25 w 58"/>
                <a:gd name="T13" fmla="*/ 54 h 54"/>
                <a:gd name="T14" fmla="*/ 7 w 58"/>
                <a:gd name="T15" fmla="*/ 53 h 54"/>
                <a:gd name="T16" fmla="*/ 3 w 58"/>
                <a:gd name="T17" fmla="*/ 35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 h="54">
                  <a:moveTo>
                    <a:pt x="3" y="35"/>
                  </a:moveTo>
                  <a:cubicBezTo>
                    <a:pt x="4" y="28"/>
                    <a:pt x="7" y="24"/>
                    <a:pt x="13" y="29"/>
                  </a:cubicBezTo>
                  <a:cubicBezTo>
                    <a:pt x="22" y="25"/>
                    <a:pt x="26" y="16"/>
                    <a:pt x="36" y="14"/>
                  </a:cubicBezTo>
                  <a:cubicBezTo>
                    <a:pt x="42" y="11"/>
                    <a:pt x="46" y="4"/>
                    <a:pt x="52" y="0"/>
                  </a:cubicBezTo>
                  <a:cubicBezTo>
                    <a:pt x="58" y="10"/>
                    <a:pt x="48" y="19"/>
                    <a:pt x="40" y="24"/>
                  </a:cubicBezTo>
                  <a:cubicBezTo>
                    <a:pt x="35" y="32"/>
                    <a:pt x="38" y="36"/>
                    <a:pt x="42" y="44"/>
                  </a:cubicBezTo>
                  <a:cubicBezTo>
                    <a:pt x="38" y="51"/>
                    <a:pt x="33" y="53"/>
                    <a:pt x="25" y="54"/>
                  </a:cubicBezTo>
                  <a:cubicBezTo>
                    <a:pt x="18" y="53"/>
                    <a:pt x="13" y="54"/>
                    <a:pt x="7" y="53"/>
                  </a:cubicBezTo>
                  <a:cubicBezTo>
                    <a:pt x="5" y="49"/>
                    <a:pt x="0" y="35"/>
                    <a:pt x="3" y="3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2" name="Freeform 29"/>
            <p:cNvSpPr>
              <a:spLocks/>
            </p:cNvSpPr>
            <p:nvPr/>
          </p:nvSpPr>
          <p:spPr bwMode="ltGray">
            <a:xfrm>
              <a:off x="830" y="3903"/>
              <a:ext cx="48" cy="41"/>
            </a:xfrm>
            <a:custGeom>
              <a:avLst/>
              <a:gdLst>
                <a:gd name="T0" fmla="*/ 1 w 48"/>
                <a:gd name="T1" fmla="*/ 22 h 41"/>
                <a:gd name="T2" fmla="*/ 15 w 48"/>
                <a:gd name="T3" fmla="*/ 4 h 41"/>
                <a:gd name="T4" fmla="*/ 42 w 48"/>
                <a:gd name="T5" fmla="*/ 23 h 41"/>
                <a:gd name="T6" fmla="*/ 31 w 48"/>
                <a:gd name="T7" fmla="*/ 41 h 41"/>
                <a:gd name="T8" fmla="*/ 1 w 48"/>
                <a:gd name="T9" fmla="*/ 34 h 41"/>
                <a:gd name="T10" fmla="*/ 1 w 48"/>
                <a:gd name="T11" fmla="*/ 22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1">
                  <a:moveTo>
                    <a:pt x="1" y="22"/>
                  </a:moveTo>
                  <a:cubicBezTo>
                    <a:pt x="3" y="6"/>
                    <a:pt x="0" y="0"/>
                    <a:pt x="15" y="4"/>
                  </a:cubicBezTo>
                  <a:cubicBezTo>
                    <a:pt x="26" y="15"/>
                    <a:pt x="25" y="21"/>
                    <a:pt x="42" y="23"/>
                  </a:cubicBezTo>
                  <a:cubicBezTo>
                    <a:pt x="48" y="33"/>
                    <a:pt x="41" y="39"/>
                    <a:pt x="31" y="41"/>
                  </a:cubicBezTo>
                  <a:cubicBezTo>
                    <a:pt x="20" y="40"/>
                    <a:pt x="10" y="41"/>
                    <a:pt x="1" y="34"/>
                  </a:cubicBezTo>
                  <a:cubicBezTo>
                    <a:pt x="1" y="32"/>
                    <a:pt x="1" y="14"/>
                    <a:pt x="1" y="22"/>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3" name="Freeform 30"/>
            <p:cNvSpPr>
              <a:spLocks/>
            </p:cNvSpPr>
            <p:nvPr/>
          </p:nvSpPr>
          <p:spPr bwMode="ltGray">
            <a:xfrm>
              <a:off x="1214" y="3602"/>
              <a:ext cx="142" cy="138"/>
            </a:xfrm>
            <a:custGeom>
              <a:avLst/>
              <a:gdLst>
                <a:gd name="T0" fmla="*/ 57 w 142"/>
                <a:gd name="T1" fmla="*/ 48 h 138"/>
                <a:gd name="T2" fmla="*/ 69 w 142"/>
                <a:gd name="T3" fmla="*/ 21 h 138"/>
                <a:gd name="T4" fmla="*/ 88 w 142"/>
                <a:gd name="T5" fmla="*/ 32 h 138"/>
                <a:gd name="T6" fmla="*/ 99 w 142"/>
                <a:gd name="T7" fmla="*/ 29 h 138"/>
                <a:gd name="T8" fmla="*/ 114 w 142"/>
                <a:gd name="T9" fmla="*/ 15 h 138"/>
                <a:gd name="T10" fmla="*/ 123 w 142"/>
                <a:gd name="T11" fmla="*/ 0 h 138"/>
                <a:gd name="T12" fmla="*/ 139 w 142"/>
                <a:gd name="T13" fmla="*/ 9 h 138"/>
                <a:gd name="T14" fmla="*/ 142 w 142"/>
                <a:gd name="T15" fmla="*/ 23 h 138"/>
                <a:gd name="T16" fmla="*/ 109 w 142"/>
                <a:gd name="T17" fmla="*/ 48 h 138"/>
                <a:gd name="T18" fmla="*/ 87 w 142"/>
                <a:gd name="T19" fmla="*/ 63 h 138"/>
                <a:gd name="T20" fmla="*/ 66 w 142"/>
                <a:gd name="T21" fmla="*/ 74 h 138"/>
                <a:gd name="T22" fmla="*/ 69 w 142"/>
                <a:gd name="T23" fmla="*/ 95 h 138"/>
                <a:gd name="T24" fmla="*/ 58 w 142"/>
                <a:gd name="T25" fmla="*/ 107 h 138"/>
                <a:gd name="T26" fmla="*/ 46 w 142"/>
                <a:gd name="T27" fmla="*/ 102 h 138"/>
                <a:gd name="T28" fmla="*/ 27 w 142"/>
                <a:gd name="T29" fmla="*/ 123 h 138"/>
                <a:gd name="T30" fmla="*/ 13 w 142"/>
                <a:gd name="T31" fmla="*/ 131 h 138"/>
                <a:gd name="T32" fmla="*/ 1 w 142"/>
                <a:gd name="T33" fmla="*/ 122 h 138"/>
                <a:gd name="T34" fmla="*/ 18 w 142"/>
                <a:gd name="T35" fmla="*/ 98 h 138"/>
                <a:gd name="T36" fmla="*/ 36 w 142"/>
                <a:gd name="T37" fmla="*/ 63 h 138"/>
                <a:gd name="T38" fmla="*/ 54 w 142"/>
                <a:gd name="T39" fmla="*/ 65 h 138"/>
                <a:gd name="T40" fmla="*/ 57 w 142"/>
                <a:gd name="T41" fmla="*/ 48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2" h="138">
                  <a:moveTo>
                    <a:pt x="57" y="48"/>
                  </a:moveTo>
                  <a:cubicBezTo>
                    <a:pt x="45" y="31"/>
                    <a:pt x="55" y="26"/>
                    <a:pt x="69" y="21"/>
                  </a:cubicBezTo>
                  <a:cubicBezTo>
                    <a:pt x="81" y="23"/>
                    <a:pt x="82" y="22"/>
                    <a:pt x="88" y="32"/>
                  </a:cubicBezTo>
                  <a:cubicBezTo>
                    <a:pt x="92" y="31"/>
                    <a:pt x="96" y="31"/>
                    <a:pt x="99" y="29"/>
                  </a:cubicBezTo>
                  <a:cubicBezTo>
                    <a:pt x="105" y="25"/>
                    <a:pt x="106" y="18"/>
                    <a:pt x="114" y="15"/>
                  </a:cubicBezTo>
                  <a:cubicBezTo>
                    <a:pt x="117" y="8"/>
                    <a:pt x="116" y="3"/>
                    <a:pt x="123" y="0"/>
                  </a:cubicBezTo>
                  <a:cubicBezTo>
                    <a:pt x="130" y="2"/>
                    <a:pt x="134" y="4"/>
                    <a:pt x="139" y="9"/>
                  </a:cubicBezTo>
                  <a:cubicBezTo>
                    <a:pt x="138" y="16"/>
                    <a:pt x="141" y="17"/>
                    <a:pt x="142" y="23"/>
                  </a:cubicBezTo>
                  <a:cubicBezTo>
                    <a:pt x="135" y="32"/>
                    <a:pt x="119" y="42"/>
                    <a:pt x="109" y="48"/>
                  </a:cubicBezTo>
                  <a:cubicBezTo>
                    <a:pt x="102" y="57"/>
                    <a:pt x="98" y="61"/>
                    <a:pt x="87" y="63"/>
                  </a:cubicBezTo>
                  <a:cubicBezTo>
                    <a:pt x="80" y="67"/>
                    <a:pt x="74" y="72"/>
                    <a:pt x="66" y="74"/>
                  </a:cubicBezTo>
                  <a:cubicBezTo>
                    <a:pt x="60" y="82"/>
                    <a:pt x="66" y="87"/>
                    <a:pt x="69" y="95"/>
                  </a:cubicBezTo>
                  <a:cubicBezTo>
                    <a:pt x="65" y="100"/>
                    <a:pt x="61" y="102"/>
                    <a:pt x="58" y="107"/>
                  </a:cubicBezTo>
                  <a:cubicBezTo>
                    <a:pt x="54" y="106"/>
                    <a:pt x="50" y="102"/>
                    <a:pt x="46" y="102"/>
                  </a:cubicBezTo>
                  <a:cubicBezTo>
                    <a:pt x="39" y="102"/>
                    <a:pt x="31" y="118"/>
                    <a:pt x="27" y="123"/>
                  </a:cubicBezTo>
                  <a:cubicBezTo>
                    <a:pt x="24" y="133"/>
                    <a:pt x="23" y="133"/>
                    <a:pt x="13" y="131"/>
                  </a:cubicBezTo>
                  <a:cubicBezTo>
                    <a:pt x="4" y="138"/>
                    <a:pt x="4" y="129"/>
                    <a:pt x="1" y="122"/>
                  </a:cubicBezTo>
                  <a:cubicBezTo>
                    <a:pt x="4" y="107"/>
                    <a:pt x="0" y="101"/>
                    <a:pt x="18" y="98"/>
                  </a:cubicBezTo>
                  <a:cubicBezTo>
                    <a:pt x="33" y="91"/>
                    <a:pt x="19" y="70"/>
                    <a:pt x="36" y="63"/>
                  </a:cubicBezTo>
                  <a:cubicBezTo>
                    <a:pt x="43" y="65"/>
                    <a:pt x="47" y="66"/>
                    <a:pt x="54" y="65"/>
                  </a:cubicBezTo>
                  <a:cubicBezTo>
                    <a:pt x="60" y="57"/>
                    <a:pt x="60" y="57"/>
                    <a:pt x="57" y="48"/>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4" name="Freeform 31"/>
            <p:cNvSpPr>
              <a:spLocks/>
            </p:cNvSpPr>
            <p:nvPr/>
          </p:nvSpPr>
          <p:spPr bwMode="ltGray">
            <a:xfrm>
              <a:off x="1476" y="3342"/>
              <a:ext cx="87" cy="74"/>
            </a:xfrm>
            <a:custGeom>
              <a:avLst/>
              <a:gdLst>
                <a:gd name="T0" fmla="*/ 8 w 87"/>
                <a:gd name="T1" fmla="*/ 38 h 74"/>
                <a:gd name="T2" fmla="*/ 32 w 87"/>
                <a:gd name="T3" fmla="*/ 25 h 74"/>
                <a:gd name="T4" fmla="*/ 47 w 87"/>
                <a:gd name="T5" fmla="*/ 19 h 74"/>
                <a:gd name="T6" fmla="*/ 65 w 87"/>
                <a:gd name="T7" fmla="*/ 7 h 74"/>
                <a:gd name="T8" fmla="*/ 78 w 87"/>
                <a:gd name="T9" fmla="*/ 7 h 74"/>
                <a:gd name="T10" fmla="*/ 44 w 87"/>
                <a:gd name="T11" fmla="*/ 46 h 74"/>
                <a:gd name="T12" fmla="*/ 29 w 87"/>
                <a:gd name="T13" fmla="*/ 74 h 74"/>
                <a:gd name="T14" fmla="*/ 15 w 87"/>
                <a:gd name="T15" fmla="*/ 67 h 74"/>
                <a:gd name="T16" fmla="*/ 11 w 87"/>
                <a:gd name="T17" fmla="*/ 53 h 74"/>
                <a:gd name="T18" fmla="*/ 8 w 87"/>
                <a:gd name="T19" fmla="*/ 38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74">
                  <a:moveTo>
                    <a:pt x="8" y="38"/>
                  </a:moveTo>
                  <a:cubicBezTo>
                    <a:pt x="10" y="27"/>
                    <a:pt x="22" y="27"/>
                    <a:pt x="32" y="25"/>
                  </a:cubicBezTo>
                  <a:cubicBezTo>
                    <a:pt x="37" y="22"/>
                    <a:pt x="41" y="20"/>
                    <a:pt x="47" y="19"/>
                  </a:cubicBezTo>
                  <a:cubicBezTo>
                    <a:pt x="52" y="11"/>
                    <a:pt x="56" y="9"/>
                    <a:pt x="65" y="7"/>
                  </a:cubicBezTo>
                  <a:cubicBezTo>
                    <a:pt x="70" y="0"/>
                    <a:pt x="72" y="2"/>
                    <a:pt x="78" y="7"/>
                  </a:cubicBezTo>
                  <a:cubicBezTo>
                    <a:pt x="87" y="25"/>
                    <a:pt x="57" y="39"/>
                    <a:pt x="44" y="46"/>
                  </a:cubicBezTo>
                  <a:cubicBezTo>
                    <a:pt x="35" y="64"/>
                    <a:pt x="46" y="61"/>
                    <a:pt x="29" y="74"/>
                  </a:cubicBezTo>
                  <a:cubicBezTo>
                    <a:pt x="23" y="73"/>
                    <a:pt x="20" y="70"/>
                    <a:pt x="15" y="67"/>
                  </a:cubicBezTo>
                  <a:cubicBezTo>
                    <a:pt x="10" y="61"/>
                    <a:pt x="8" y="60"/>
                    <a:pt x="11" y="53"/>
                  </a:cubicBezTo>
                  <a:cubicBezTo>
                    <a:pt x="10" y="50"/>
                    <a:pt x="0" y="38"/>
                    <a:pt x="8" y="38"/>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5" name="Freeform 32"/>
            <p:cNvSpPr>
              <a:spLocks/>
            </p:cNvSpPr>
            <p:nvPr/>
          </p:nvSpPr>
          <p:spPr bwMode="ltGray">
            <a:xfrm>
              <a:off x="1430" y="3436"/>
              <a:ext cx="37" cy="60"/>
            </a:xfrm>
            <a:custGeom>
              <a:avLst/>
              <a:gdLst>
                <a:gd name="T0" fmla="*/ 1 w 37"/>
                <a:gd name="T1" fmla="*/ 25 h 60"/>
                <a:gd name="T2" fmla="*/ 15 w 37"/>
                <a:gd name="T3" fmla="*/ 0 h 60"/>
                <a:gd name="T4" fmla="*/ 27 w 37"/>
                <a:gd name="T5" fmla="*/ 10 h 60"/>
                <a:gd name="T6" fmla="*/ 28 w 37"/>
                <a:gd name="T7" fmla="*/ 25 h 60"/>
                <a:gd name="T8" fmla="*/ 34 w 37"/>
                <a:gd name="T9" fmla="*/ 33 h 60"/>
                <a:gd name="T10" fmla="*/ 10 w 37"/>
                <a:gd name="T11" fmla="*/ 60 h 60"/>
                <a:gd name="T12" fmla="*/ 1 w 37"/>
                <a:gd name="T13" fmla="*/ 45 h 60"/>
                <a:gd name="T14" fmla="*/ 1 w 37"/>
                <a:gd name="T15" fmla="*/ 25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0">
                  <a:moveTo>
                    <a:pt x="1" y="25"/>
                  </a:moveTo>
                  <a:cubicBezTo>
                    <a:pt x="3" y="9"/>
                    <a:pt x="3" y="7"/>
                    <a:pt x="15" y="0"/>
                  </a:cubicBezTo>
                  <a:cubicBezTo>
                    <a:pt x="22" y="1"/>
                    <a:pt x="24" y="3"/>
                    <a:pt x="27" y="10"/>
                  </a:cubicBezTo>
                  <a:cubicBezTo>
                    <a:pt x="28" y="17"/>
                    <a:pt x="30" y="18"/>
                    <a:pt x="28" y="25"/>
                  </a:cubicBezTo>
                  <a:cubicBezTo>
                    <a:pt x="29" y="28"/>
                    <a:pt x="33" y="30"/>
                    <a:pt x="34" y="33"/>
                  </a:cubicBezTo>
                  <a:cubicBezTo>
                    <a:pt x="37" y="48"/>
                    <a:pt x="20" y="55"/>
                    <a:pt x="10" y="60"/>
                  </a:cubicBezTo>
                  <a:cubicBezTo>
                    <a:pt x="3" y="57"/>
                    <a:pt x="4" y="51"/>
                    <a:pt x="1" y="45"/>
                  </a:cubicBezTo>
                  <a:cubicBezTo>
                    <a:pt x="0" y="38"/>
                    <a:pt x="1" y="25"/>
                    <a:pt x="1" y="25"/>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6" name="Freeform 33"/>
            <p:cNvSpPr>
              <a:spLocks/>
            </p:cNvSpPr>
            <p:nvPr/>
          </p:nvSpPr>
          <p:spPr bwMode="ltGray">
            <a:xfrm>
              <a:off x="1367" y="3520"/>
              <a:ext cx="43" cy="21"/>
            </a:xfrm>
            <a:custGeom>
              <a:avLst/>
              <a:gdLst>
                <a:gd name="T0" fmla="*/ 12 w 43"/>
                <a:gd name="T1" fmla="*/ 10 h 21"/>
                <a:gd name="T2" fmla="*/ 28 w 43"/>
                <a:gd name="T3" fmla="*/ 0 h 21"/>
                <a:gd name="T4" fmla="*/ 33 w 43"/>
                <a:gd name="T5" fmla="*/ 13 h 21"/>
                <a:gd name="T6" fmla="*/ 16 w 43"/>
                <a:gd name="T7" fmla="*/ 21 h 21"/>
                <a:gd name="T8" fmla="*/ 12 w 43"/>
                <a:gd name="T9" fmla="*/ 6 h 21"/>
                <a:gd name="T10" fmla="*/ 12 w 43"/>
                <a:gd name="T11" fmla="*/ 1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21">
                  <a:moveTo>
                    <a:pt x="12" y="10"/>
                  </a:moveTo>
                  <a:cubicBezTo>
                    <a:pt x="14" y="0"/>
                    <a:pt x="18" y="1"/>
                    <a:pt x="28" y="0"/>
                  </a:cubicBezTo>
                  <a:cubicBezTo>
                    <a:pt x="39" y="1"/>
                    <a:pt x="43" y="6"/>
                    <a:pt x="33" y="13"/>
                  </a:cubicBezTo>
                  <a:cubicBezTo>
                    <a:pt x="29" y="20"/>
                    <a:pt x="24" y="19"/>
                    <a:pt x="16" y="21"/>
                  </a:cubicBezTo>
                  <a:cubicBezTo>
                    <a:pt x="0" y="17"/>
                    <a:pt x="11" y="6"/>
                    <a:pt x="12" y="6"/>
                  </a:cubicBezTo>
                  <a:cubicBezTo>
                    <a:pt x="13" y="6"/>
                    <a:pt x="12" y="9"/>
                    <a:pt x="12" y="10"/>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7" name="Freeform 34"/>
            <p:cNvSpPr>
              <a:spLocks/>
            </p:cNvSpPr>
            <p:nvPr/>
          </p:nvSpPr>
          <p:spPr bwMode="ltGray">
            <a:xfrm>
              <a:off x="1786" y="1127"/>
              <a:ext cx="1520" cy="1402"/>
            </a:xfrm>
            <a:custGeom>
              <a:avLst/>
              <a:gdLst>
                <a:gd name="T0" fmla="*/ 1254 w 1520"/>
                <a:gd name="T1" fmla="*/ 328 h 1402"/>
                <a:gd name="T2" fmla="*/ 1204 w 1520"/>
                <a:gd name="T3" fmla="*/ 272 h 1402"/>
                <a:gd name="T4" fmla="*/ 1228 w 1520"/>
                <a:gd name="T5" fmla="*/ 174 h 1402"/>
                <a:gd name="T6" fmla="*/ 1272 w 1520"/>
                <a:gd name="T7" fmla="*/ 108 h 1402"/>
                <a:gd name="T8" fmla="*/ 1308 w 1520"/>
                <a:gd name="T9" fmla="*/ 56 h 1402"/>
                <a:gd name="T10" fmla="*/ 1350 w 1520"/>
                <a:gd name="T11" fmla="*/ 92 h 1402"/>
                <a:gd name="T12" fmla="*/ 1394 w 1520"/>
                <a:gd name="T13" fmla="*/ 48 h 1402"/>
                <a:gd name="T14" fmla="*/ 1344 w 1520"/>
                <a:gd name="T15" fmla="*/ 30 h 1402"/>
                <a:gd name="T16" fmla="*/ 1418 w 1520"/>
                <a:gd name="T17" fmla="*/ 104 h 1402"/>
                <a:gd name="T18" fmla="*/ 1490 w 1520"/>
                <a:gd name="T19" fmla="*/ 246 h 1402"/>
                <a:gd name="T20" fmla="*/ 1510 w 1520"/>
                <a:gd name="T21" fmla="*/ 392 h 1402"/>
                <a:gd name="T22" fmla="*/ 1451 w 1520"/>
                <a:gd name="T23" fmla="*/ 555 h 1402"/>
                <a:gd name="T24" fmla="*/ 1400 w 1520"/>
                <a:gd name="T25" fmla="*/ 684 h 1402"/>
                <a:gd name="T26" fmla="*/ 1352 w 1520"/>
                <a:gd name="T27" fmla="*/ 891 h 1402"/>
                <a:gd name="T28" fmla="*/ 1334 w 1520"/>
                <a:gd name="T29" fmla="*/ 1038 h 1402"/>
                <a:gd name="T30" fmla="*/ 1265 w 1520"/>
                <a:gd name="T31" fmla="*/ 1050 h 1402"/>
                <a:gd name="T32" fmla="*/ 1235 w 1520"/>
                <a:gd name="T33" fmla="*/ 1056 h 1402"/>
                <a:gd name="T34" fmla="*/ 1139 w 1520"/>
                <a:gd name="T35" fmla="*/ 1173 h 1402"/>
                <a:gd name="T36" fmla="*/ 1085 w 1520"/>
                <a:gd name="T37" fmla="*/ 1104 h 1402"/>
                <a:gd name="T38" fmla="*/ 998 w 1520"/>
                <a:gd name="T39" fmla="*/ 1200 h 1402"/>
                <a:gd name="T40" fmla="*/ 914 w 1520"/>
                <a:gd name="T41" fmla="*/ 1194 h 1402"/>
                <a:gd name="T42" fmla="*/ 848 w 1520"/>
                <a:gd name="T43" fmla="*/ 1188 h 1402"/>
                <a:gd name="T44" fmla="*/ 809 w 1520"/>
                <a:gd name="T45" fmla="*/ 1149 h 1402"/>
                <a:gd name="T46" fmla="*/ 791 w 1520"/>
                <a:gd name="T47" fmla="*/ 1278 h 1402"/>
                <a:gd name="T48" fmla="*/ 690 w 1520"/>
                <a:gd name="T49" fmla="*/ 1402 h 1402"/>
                <a:gd name="T50" fmla="*/ 596 w 1520"/>
                <a:gd name="T51" fmla="*/ 1317 h 1402"/>
                <a:gd name="T52" fmla="*/ 626 w 1520"/>
                <a:gd name="T53" fmla="*/ 1236 h 1402"/>
                <a:gd name="T54" fmla="*/ 586 w 1520"/>
                <a:gd name="T55" fmla="*/ 1200 h 1402"/>
                <a:gd name="T56" fmla="*/ 468 w 1520"/>
                <a:gd name="T57" fmla="*/ 1200 h 1402"/>
                <a:gd name="T58" fmla="*/ 462 w 1520"/>
                <a:gd name="T59" fmla="*/ 1216 h 1402"/>
                <a:gd name="T60" fmla="*/ 346 w 1520"/>
                <a:gd name="T61" fmla="*/ 1238 h 1402"/>
                <a:gd name="T62" fmla="*/ 282 w 1520"/>
                <a:gd name="T63" fmla="*/ 1248 h 1402"/>
                <a:gd name="T64" fmla="*/ 224 w 1520"/>
                <a:gd name="T65" fmla="*/ 1252 h 1402"/>
                <a:gd name="T66" fmla="*/ 214 w 1520"/>
                <a:gd name="T67" fmla="*/ 1320 h 1402"/>
                <a:gd name="T68" fmla="*/ 140 w 1520"/>
                <a:gd name="T69" fmla="*/ 1300 h 1402"/>
                <a:gd name="T70" fmla="*/ 40 w 1520"/>
                <a:gd name="T71" fmla="*/ 1294 h 1402"/>
                <a:gd name="T72" fmla="*/ 4 w 1520"/>
                <a:gd name="T73" fmla="*/ 1242 h 1402"/>
                <a:gd name="T74" fmla="*/ 90 w 1520"/>
                <a:gd name="T75" fmla="*/ 1188 h 1402"/>
                <a:gd name="T76" fmla="*/ 230 w 1520"/>
                <a:gd name="T77" fmla="*/ 1084 h 1402"/>
                <a:gd name="T78" fmla="*/ 322 w 1520"/>
                <a:gd name="T79" fmla="*/ 1024 h 1402"/>
                <a:gd name="T80" fmla="*/ 390 w 1520"/>
                <a:gd name="T81" fmla="*/ 1038 h 1402"/>
                <a:gd name="T82" fmla="*/ 508 w 1520"/>
                <a:gd name="T83" fmla="*/ 1024 h 1402"/>
                <a:gd name="T84" fmla="*/ 644 w 1520"/>
                <a:gd name="T85" fmla="*/ 1035 h 1402"/>
                <a:gd name="T86" fmla="*/ 728 w 1520"/>
                <a:gd name="T87" fmla="*/ 1017 h 1402"/>
                <a:gd name="T88" fmla="*/ 770 w 1520"/>
                <a:gd name="T89" fmla="*/ 888 h 1402"/>
                <a:gd name="T90" fmla="*/ 857 w 1520"/>
                <a:gd name="T91" fmla="*/ 723 h 1402"/>
                <a:gd name="T92" fmla="*/ 857 w 1520"/>
                <a:gd name="T93" fmla="*/ 753 h 1402"/>
                <a:gd name="T94" fmla="*/ 899 w 1520"/>
                <a:gd name="T95" fmla="*/ 822 h 1402"/>
                <a:gd name="T96" fmla="*/ 1070 w 1520"/>
                <a:gd name="T97" fmla="*/ 705 h 1402"/>
                <a:gd name="T98" fmla="*/ 1166 w 1520"/>
                <a:gd name="T99" fmla="*/ 609 h 1402"/>
                <a:gd name="T100" fmla="*/ 1223 w 1520"/>
                <a:gd name="T101" fmla="*/ 465 h 1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20" h="1402">
                  <a:moveTo>
                    <a:pt x="1232" y="435"/>
                  </a:moveTo>
                  <a:lnTo>
                    <a:pt x="1232" y="400"/>
                  </a:lnTo>
                  <a:lnTo>
                    <a:pt x="1244" y="384"/>
                  </a:lnTo>
                  <a:lnTo>
                    <a:pt x="1250" y="362"/>
                  </a:lnTo>
                  <a:lnTo>
                    <a:pt x="1254" y="328"/>
                  </a:lnTo>
                  <a:lnTo>
                    <a:pt x="1248" y="310"/>
                  </a:lnTo>
                  <a:lnTo>
                    <a:pt x="1240" y="284"/>
                  </a:lnTo>
                  <a:lnTo>
                    <a:pt x="1216" y="304"/>
                  </a:lnTo>
                  <a:lnTo>
                    <a:pt x="1206" y="288"/>
                  </a:lnTo>
                  <a:lnTo>
                    <a:pt x="1204" y="272"/>
                  </a:lnTo>
                  <a:lnTo>
                    <a:pt x="1228" y="268"/>
                  </a:lnTo>
                  <a:lnTo>
                    <a:pt x="1240" y="250"/>
                  </a:lnTo>
                  <a:lnTo>
                    <a:pt x="1244" y="222"/>
                  </a:lnTo>
                  <a:lnTo>
                    <a:pt x="1238" y="192"/>
                  </a:lnTo>
                  <a:lnTo>
                    <a:pt x="1228" y="174"/>
                  </a:lnTo>
                  <a:lnTo>
                    <a:pt x="1232" y="160"/>
                  </a:lnTo>
                  <a:lnTo>
                    <a:pt x="1238" y="144"/>
                  </a:lnTo>
                  <a:lnTo>
                    <a:pt x="1262" y="142"/>
                  </a:lnTo>
                  <a:lnTo>
                    <a:pt x="1274" y="128"/>
                  </a:lnTo>
                  <a:lnTo>
                    <a:pt x="1272" y="108"/>
                  </a:lnTo>
                  <a:lnTo>
                    <a:pt x="1280" y="92"/>
                  </a:lnTo>
                  <a:lnTo>
                    <a:pt x="1272" y="82"/>
                  </a:lnTo>
                  <a:lnTo>
                    <a:pt x="1278" y="66"/>
                  </a:lnTo>
                  <a:lnTo>
                    <a:pt x="1286" y="54"/>
                  </a:lnTo>
                  <a:lnTo>
                    <a:pt x="1308" y="56"/>
                  </a:lnTo>
                  <a:lnTo>
                    <a:pt x="1320" y="74"/>
                  </a:lnTo>
                  <a:lnTo>
                    <a:pt x="1322" y="100"/>
                  </a:lnTo>
                  <a:lnTo>
                    <a:pt x="1336" y="124"/>
                  </a:lnTo>
                  <a:lnTo>
                    <a:pt x="1342" y="112"/>
                  </a:lnTo>
                  <a:lnTo>
                    <a:pt x="1350" y="92"/>
                  </a:lnTo>
                  <a:lnTo>
                    <a:pt x="1368" y="102"/>
                  </a:lnTo>
                  <a:lnTo>
                    <a:pt x="1384" y="116"/>
                  </a:lnTo>
                  <a:lnTo>
                    <a:pt x="1396" y="96"/>
                  </a:lnTo>
                  <a:lnTo>
                    <a:pt x="1400" y="70"/>
                  </a:lnTo>
                  <a:lnTo>
                    <a:pt x="1394" y="48"/>
                  </a:lnTo>
                  <a:lnTo>
                    <a:pt x="1378" y="64"/>
                  </a:lnTo>
                  <a:lnTo>
                    <a:pt x="1354" y="74"/>
                  </a:lnTo>
                  <a:lnTo>
                    <a:pt x="1334" y="74"/>
                  </a:lnTo>
                  <a:lnTo>
                    <a:pt x="1332" y="56"/>
                  </a:lnTo>
                  <a:lnTo>
                    <a:pt x="1344" y="30"/>
                  </a:lnTo>
                  <a:lnTo>
                    <a:pt x="1350" y="0"/>
                  </a:lnTo>
                  <a:lnTo>
                    <a:pt x="1382" y="14"/>
                  </a:lnTo>
                  <a:lnTo>
                    <a:pt x="1404" y="28"/>
                  </a:lnTo>
                  <a:lnTo>
                    <a:pt x="1420" y="26"/>
                  </a:lnTo>
                  <a:lnTo>
                    <a:pt x="1418" y="104"/>
                  </a:lnTo>
                  <a:lnTo>
                    <a:pt x="1424" y="136"/>
                  </a:lnTo>
                  <a:lnTo>
                    <a:pt x="1438" y="162"/>
                  </a:lnTo>
                  <a:lnTo>
                    <a:pt x="1466" y="182"/>
                  </a:lnTo>
                  <a:lnTo>
                    <a:pt x="1488" y="214"/>
                  </a:lnTo>
                  <a:lnTo>
                    <a:pt x="1490" y="246"/>
                  </a:lnTo>
                  <a:lnTo>
                    <a:pt x="1508" y="270"/>
                  </a:lnTo>
                  <a:lnTo>
                    <a:pt x="1510" y="310"/>
                  </a:lnTo>
                  <a:lnTo>
                    <a:pt x="1520" y="334"/>
                  </a:lnTo>
                  <a:lnTo>
                    <a:pt x="1512" y="366"/>
                  </a:lnTo>
                  <a:lnTo>
                    <a:pt x="1510" y="392"/>
                  </a:lnTo>
                  <a:lnTo>
                    <a:pt x="1502" y="416"/>
                  </a:lnTo>
                  <a:lnTo>
                    <a:pt x="1478" y="432"/>
                  </a:lnTo>
                  <a:lnTo>
                    <a:pt x="1464" y="462"/>
                  </a:lnTo>
                  <a:lnTo>
                    <a:pt x="1457" y="504"/>
                  </a:lnTo>
                  <a:lnTo>
                    <a:pt x="1451" y="555"/>
                  </a:lnTo>
                  <a:lnTo>
                    <a:pt x="1436" y="537"/>
                  </a:lnTo>
                  <a:lnTo>
                    <a:pt x="1406" y="552"/>
                  </a:lnTo>
                  <a:lnTo>
                    <a:pt x="1388" y="582"/>
                  </a:lnTo>
                  <a:lnTo>
                    <a:pt x="1385" y="612"/>
                  </a:lnTo>
                  <a:lnTo>
                    <a:pt x="1400" y="684"/>
                  </a:lnTo>
                  <a:lnTo>
                    <a:pt x="1406" y="738"/>
                  </a:lnTo>
                  <a:lnTo>
                    <a:pt x="1397" y="783"/>
                  </a:lnTo>
                  <a:lnTo>
                    <a:pt x="1370" y="798"/>
                  </a:lnTo>
                  <a:lnTo>
                    <a:pt x="1364" y="843"/>
                  </a:lnTo>
                  <a:lnTo>
                    <a:pt x="1352" y="891"/>
                  </a:lnTo>
                  <a:lnTo>
                    <a:pt x="1352" y="912"/>
                  </a:lnTo>
                  <a:lnTo>
                    <a:pt x="1361" y="936"/>
                  </a:lnTo>
                  <a:cubicBezTo>
                    <a:pt x="1377" y="974"/>
                    <a:pt x="1375" y="963"/>
                    <a:pt x="1391" y="987"/>
                  </a:cubicBezTo>
                  <a:cubicBezTo>
                    <a:pt x="1386" y="1006"/>
                    <a:pt x="1378" y="1002"/>
                    <a:pt x="1358" y="1005"/>
                  </a:cubicBezTo>
                  <a:cubicBezTo>
                    <a:pt x="1351" y="1016"/>
                    <a:pt x="1345" y="1031"/>
                    <a:pt x="1334" y="1038"/>
                  </a:cubicBezTo>
                  <a:cubicBezTo>
                    <a:pt x="1316" y="1065"/>
                    <a:pt x="1337" y="1092"/>
                    <a:pt x="1301" y="1104"/>
                  </a:cubicBezTo>
                  <a:cubicBezTo>
                    <a:pt x="1293" y="1112"/>
                    <a:pt x="1274" y="1125"/>
                    <a:pt x="1274" y="1125"/>
                  </a:cubicBezTo>
                  <a:cubicBezTo>
                    <a:pt x="1265" y="1138"/>
                    <a:pt x="1271" y="1144"/>
                    <a:pt x="1253" y="1140"/>
                  </a:cubicBezTo>
                  <a:cubicBezTo>
                    <a:pt x="1235" y="1128"/>
                    <a:pt x="1244" y="1108"/>
                    <a:pt x="1250" y="1089"/>
                  </a:cubicBezTo>
                  <a:cubicBezTo>
                    <a:pt x="1244" y="1072"/>
                    <a:pt x="1248" y="1056"/>
                    <a:pt x="1265" y="1050"/>
                  </a:cubicBezTo>
                  <a:cubicBezTo>
                    <a:pt x="1279" y="1029"/>
                    <a:pt x="1271" y="1036"/>
                    <a:pt x="1286" y="1026"/>
                  </a:cubicBezTo>
                  <a:cubicBezTo>
                    <a:pt x="1283" y="1004"/>
                    <a:pt x="1282" y="1001"/>
                    <a:pt x="1265" y="990"/>
                  </a:cubicBezTo>
                  <a:cubicBezTo>
                    <a:pt x="1257" y="992"/>
                    <a:pt x="1246" y="990"/>
                    <a:pt x="1244" y="1002"/>
                  </a:cubicBezTo>
                  <a:cubicBezTo>
                    <a:pt x="1243" y="1012"/>
                    <a:pt x="1253" y="1032"/>
                    <a:pt x="1253" y="1032"/>
                  </a:cubicBezTo>
                  <a:cubicBezTo>
                    <a:pt x="1249" y="1043"/>
                    <a:pt x="1242" y="1046"/>
                    <a:pt x="1235" y="1056"/>
                  </a:cubicBezTo>
                  <a:cubicBezTo>
                    <a:pt x="1234" y="1066"/>
                    <a:pt x="1234" y="1076"/>
                    <a:pt x="1232" y="1086"/>
                  </a:cubicBezTo>
                  <a:cubicBezTo>
                    <a:pt x="1231" y="1092"/>
                    <a:pt x="1226" y="1104"/>
                    <a:pt x="1226" y="1104"/>
                  </a:cubicBezTo>
                  <a:cubicBezTo>
                    <a:pt x="1209" y="1098"/>
                    <a:pt x="1218" y="1080"/>
                    <a:pt x="1199" y="1074"/>
                  </a:cubicBezTo>
                  <a:cubicBezTo>
                    <a:pt x="1185" y="1076"/>
                    <a:pt x="1173" y="1079"/>
                    <a:pt x="1160" y="1083"/>
                  </a:cubicBezTo>
                  <a:cubicBezTo>
                    <a:pt x="1149" y="1115"/>
                    <a:pt x="1179" y="1160"/>
                    <a:pt x="1139" y="1173"/>
                  </a:cubicBezTo>
                  <a:cubicBezTo>
                    <a:pt x="1130" y="1182"/>
                    <a:pt x="1128" y="1190"/>
                    <a:pt x="1121" y="1200"/>
                  </a:cubicBezTo>
                  <a:cubicBezTo>
                    <a:pt x="1107" y="1196"/>
                    <a:pt x="1102" y="1193"/>
                    <a:pt x="1097" y="1179"/>
                  </a:cubicBezTo>
                  <a:cubicBezTo>
                    <a:pt x="1100" y="1167"/>
                    <a:pt x="1104" y="1161"/>
                    <a:pt x="1100" y="1149"/>
                  </a:cubicBezTo>
                  <a:cubicBezTo>
                    <a:pt x="1103" y="1133"/>
                    <a:pt x="1113" y="1122"/>
                    <a:pt x="1118" y="1107"/>
                  </a:cubicBezTo>
                  <a:cubicBezTo>
                    <a:pt x="1095" y="1099"/>
                    <a:pt x="1106" y="1100"/>
                    <a:pt x="1085" y="1104"/>
                  </a:cubicBezTo>
                  <a:cubicBezTo>
                    <a:pt x="1068" y="1115"/>
                    <a:pt x="1082" y="1104"/>
                    <a:pt x="1073" y="1119"/>
                  </a:cubicBezTo>
                  <a:cubicBezTo>
                    <a:pt x="1069" y="1125"/>
                    <a:pt x="1061" y="1137"/>
                    <a:pt x="1061" y="1137"/>
                  </a:cubicBezTo>
                  <a:cubicBezTo>
                    <a:pt x="1058" y="1158"/>
                    <a:pt x="1057" y="1162"/>
                    <a:pt x="1043" y="1176"/>
                  </a:cubicBezTo>
                  <a:cubicBezTo>
                    <a:pt x="1039" y="1191"/>
                    <a:pt x="1041" y="1204"/>
                    <a:pt x="1025" y="1209"/>
                  </a:cubicBezTo>
                  <a:cubicBezTo>
                    <a:pt x="984" y="1202"/>
                    <a:pt x="1023" y="1211"/>
                    <a:pt x="998" y="1200"/>
                  </a:cubicBezTo>
                  <a:cubicBezTo>
                    <a:pt x="992" y="1197"/>
                    <a:pt x="980" y="1194"/>
                    <a:pt x="980" y="1194"/>
                  </a:cubicBezTo>
                  <a:cubicBezTo>
                    <a:pt x="967" y="1198"/>
                    <a:pt x="962" y="1201"/>
                    <a:pt x="944" y="1194"/>
                  </a:cubicBezTo>
                  <a:cubicBezTo>
                    <a:pt x="941" y="1193"/>
                    <a:pt x="943" y="1187"/>
                    <a:pt x="941" y="1185"/>
                  </a:cubicBezTo>
                  <a:cubicBezTo>
                    <a:pt x="939" y="1183"/>
                    <a:pt x="935" y="1183"/>
                    <a:pt x="932" y="1182"/>
                  </a:cubicBezTo>
                  <a:cubicBezTo>
                    <a:pt x="926" y="1186"/>
                    <a:pt x="920" y="1190"/>
                    <a:pt x="914" y="1194"/>
                  </a:cubicBezTo>
                  <a:cubicBezTo>
                    <a:pt x="911" y="1196"/>
                    <a:pt x="905" y="1200"/>
                    <a:pt x="905" y="1200"/>
                  </a:cubicBezTo>
                  <a:cubicBezTo>
                    <a:pt x="890" y="1190"/>
                    <a:pt x="884" y="1201"/>
                    <a:pt x="869" y="1206"/>
                  </a:cubicBezTo>
                  <a:cubicBezTo>
                    <a:pt x="863" y="1188"/>
                    <a:pt x="870" y="1182"/>
                    <a:pt x="887" y="1176"/>
                  </a:cubicBezTo>
                  <a:cubicBezTo>
                    <a:pt x="857" y="1156"/>
                    <a:pt x="876" y="1175"/>
                    <a:pt x="866" y="1182"/>
                  </a:cubicBezTo>
                  <a:cubicBezTo>
                    <a:pt x="861" y="1186"/>
                    <a:pt x="848" y="1188"/>
                    <a:pt x="848" y="1188"/>
                  </a:cubicBezTo>
                  <a:cubicBezTo>
                    <a:pt x="844" y="1176"/>
                    <a:pt x="839" y="1162"/>
                    <a:pt x="827" y="1158"/>
                  </a:cubicBezTo>
                  <a:cubicBezTo>
                    <a:pt x="828" y="1153"/>
                    <a:pt x="829" y="1137"/>
                    <a:pt x="833" y="1131"/>
                  </a:cubicBezTo>
                  <a:cubicBezTo>
                    <a:pt x="837" y="1125"/>
                    <a:pt x="845" y="1113"/>
                    <a:pt x="845" y="1113"/>
                  </a:cubicBezTo>
                  <a:cubicBezTo>
                    <a:pt x="837" y="1102"/>
                    <a:pt x="834" y="1100"/>
                    <a:pt x="821" y="1104"/>
                  </a:cubicBezTo>
                  <a:cubicBezTo>
                    <a:pt x="817" y="1121"/>
                    <a:pt x="829" y="1142"/>
                    <a:pt x="809" y="1149"/>
                  </a:cubicBezTo>
                  <a:cubicBezTo>
                    <a:pt x="798" y="1165"/>
                    <a:pt x="800" y="1182"/>
                    <a:pt x="794" y="1200"/>
                  </a:cubicBezTo>
                  <a:cubicBezTo>
                    <a:pt x="800" y="1229"/>
                    <a:pt x="820" y="1215"/>
                    <a:pt x="842" y="1230"/>
                  </a:cubicBezTo>
                  <a:cubicBezTo>
                    <a:pt x="845" y="1238"/>
                    <a:pt x="847" y="1257"/>
                    <a:pt x="839" y="1263"/>
                  </a:cubicBezTo>
                  <a:cubicBezTo>
                    <a:pt x="834" y="1267"/>
                    <a:pt x="816" y="1270"/>
                    <a:pt x="809" y="1272"/>
                  </a:cubicBezTo>
                  <a:cubicBezTo>
                    <a:pt x="803" y="1274"/>
                    <a:pt x="791" y="1278"/>
                    <a:pt x="791" y="1278"/>
                  </a:cubicBezTo>
                  <a:cubicBezTo>
                    <a:pt x="777" y="1273"/>
                    <a:pt x="774" y="1280"/>
                    <a:pt x="764" y="1290"/>
                  </a:cubicBezTo>
                  <a:cubicBezTo>
                    <a:pt x="757" y="1310"/>
                    <a:pt x="753" y="1324"/>
                    <a:pt x="731" y="1329"/>
                  </a:cubicBezTo>
                  <a:cubicBezTo>
                    <a:pt x="727" y="1335"/>
                    <a:pt x="728" y="1351"/>
                    <a:pt x="726" y="1358"/>
                  </a:cubicBezTo>
                  <a:lnTo>
                    <a:pt x="718" y="1374"/>
                  </a:lnTo>
                  <a:lnTo>
                    <a:pt x="690" y="1402"/>
                  </a:lnTo>
                  <a:lnTo>
                    <a:pt x="646" y="1390"/>
                  </a:lnTo>
                  <a:lnTo>
                    <a:pt x="630" y="1374"/>
                  </a:lnTo>
                  <a:lnTo>
                    <a:pt x="623" y="1359"/>
                  </a:lnTo>
                  <a:cubicBezTo>
                    <a:pt x="614" y="1349"/>
                    <a:pt x="597" y="1338"/>
                    <a:pt x="593" y="1326"/>
                  </a:cubicBezTo>
                  <a:cubicBezTo>
                    <a:pt x="594" y="1323"/>
                    <a:pt x="596" y="1320"/>
                    <a:pt x="596" y="1317"/>
                  </a:cubicBezTo>
                  <a:cubicBezTo>
                    <a:pt x="596" y="1314"/>
                    <a:pt x="593" y="1311"/>
                    <a:pt x="593" y="1308"/>
                  </a:cubicBezTo>
                  <a:cubicBezTo>
                    <a:pt x="594" y="1302"/>
                    <a:pt x="597" y="1296"/>
                    <a:pt x="599" y="1290"/>
                  </a:cubicBezTo>
                  <a:cubicBezTo>
                    <a:pt x="600" y="1287"/>
                    <a:pt x="602" y="1281"/>
                    <a:pt x="602" y="1281"/>
                  </a:cubicBezTo>
                  <a:cubicBezTo>
                    <a:pt x="600" y="1273"/>
                    <a:pt x="592" y="1257"/>
                    <a:pt x="599" y="1248"/>
                  </a:cubicBezTo>
                  <a:cubicBezTo>
                    <a:pt x="605" y="1240"/>
                    <a:pt x="626" y="1236"/>
                    <a:pt x="626" y="1236"/>
                  </a:cubicBezTo>
                  <a:cubicBezTo>
                    <a:pt x="637" y="1220"/>
                    <a:pt x="640" y="1206"/>
                    <a:pt x="659" y="1200"/>
                  </a:cubicBezTo>
                  <a:cubicBezTo>
                    <a:pt x="664" y="1186"/>
                    <a:pt x="656" y="1184"/>
                    <a:pt x="644" y="1188"/>
                  </a:cubicBezTo>
                  <a:cubicBezTo>
                    <a:pt x="642" y="1191"/>
                    <a:pt x="642" y="1197"/>
                    <a:pt x="638" y="1197"/>
                  </a:cubicBezTo>
                  <a:cubicBezTo>
                    <a:pt x="626" y="1198"/>
                    <a:pt x="602" y="1191"/>
                    <a:pt x="602" y="1191"/>
                  </a:cubicBezTo>
                  <a:lnTo>
                    <a:pt x="586" y="1200"/>
                  </a:lnTo>
                  <a:lnTo>
                    <a:pt x="554" y="1182"/>
                  </a:lnTo>
                  <a:lnTo>
                    <a:pt x="524" y="1173"/>
                  </a:lnTo>
                  <a:lnTo>
                    <a:pt x="496" y="1178"/>
                  </a:lnTo>
                  <a:lnTo>
                    <a:pt x="476" y="1190"/>
                  </a:lnTo>
                  <a:lnTo>
                    <a:pt x="468" y="1200"/>
                  </a:lnTo>
                  <a:lnTo>
                    <a:pt x="488" y="1206"/>
                  </a:lnTo>
                  <a:lnTo>
                    <a:pt x="496" y="1222"/>
                  </a:lnTo>
                  <a:lnTo>
                    <a:pt x="482" y="1230"/>
                  </a:lnTo>
                  <a:lnTo>
                    <a:pt x="466" y="1228"/>
                  </a:lnTo>
                  <a:lnTo>
                    <a:pt x="462" y="1216"/>
                  </a:lnTo>
                  <a:lnTo>
                    <a:pt x="442" y="1220"/>
                  </a:lnTo>
                  <a:lnTo>
                    <a:pt x="408" y="1218"/>
                  </a:lnTo>
                  <a:lnTo>
                    <a:pt x="382" y="1222"/>
                  </a:lnTo>
                  <a:lnTo>
                    <a:pt x="366" y="1240"/>
                  </a:lnTo>
                  <a:lnTo>
                    <a:pt x="346" y="1238"/>
                  </a:lnTo>
                  <a:lnTo>
                    <a:pt x="336" y="1256"/>
                  </a:lnTo>
                  <a:lnTo>
                    <a:pt x="318" y="1274"/>
                  </a:lnTo>
                  <a:lnTo>
                    <a:pt x="306" y="1266"/>
                  </a:lnTo>
                  <a:lnTo>
                    <a:pt x="294" y="1256"/>
                  </a:lnTo>
                  <a:lnTo>
                    <a:pt x="282" y="1248"/>
                  </a:lnTo>
                  <a:lnTo>
                    <a:pt x="264" y="1258"/>
                  </a:lnTo>
                  <a:lnTo>
                    <a:pt x="248" y="1272"/>
                  </a:lnTo>
                  <a:lnTo>
                    <a:pt x="228" y="1288"/>
                  </a:lnTo>
                  <a:lnTo>
                    <a:pt x="222" y="1270"/>
                  </a:lnTo>
                  <a:lnTo>
                    <a:pt x="224" y="1252"/>
                  </a:lnTo>
                  <a:lnTo>
                    <a:pt x="206" y="1252"/>
                  </a:lnTo>
                  <a:lnTo>
                    <a:pt x="198" y="1270"/>
                  </a:lnTo>
                  <a:lnTo>
                    <a:pt x="188" y="1286"/>
                  </a:lnTo>
                  <a:lnTo>
                    <a:pt x="190" y="1316"/>
                  </a:lnTo>
                  <a:lnTo>
                    <a:pt x="214" y="1320"/>
                  </a:lnTo>
                  <a:lnTo>
                    <a:pt x="210" y="1332"/>
                  </a:lnTo>
                  <a:lnTo>
                    <a:pt x="182" y="1332"/>
                  </a:lnTo>
                  <a:lnTo>
                    <a:pt x="172" y="1316"/>
                  </a:lnTo>
                  <a:lnTo>
                    <a:pt x="152" y="1310"/>
                  </a:lnTo>
                  <a:lnTo>
                    <a:pt x="140" y="1300"/>
                  </a:lnTo>
                  <a:lnTo>
                    <a:pt x="124" y="1288"/>
                  </a:lnTo>
                  <a:lnTo>
                    <a:pt x="96" y="1298"/>
                  </a:lnTo>
                  <a:lnTo>
                    <a:pt x="76" y="1280"/>
                  </a:lnTo>
                  <a:lnTo>
                    <a:pt x="60" y="1302"/>
                  </a:lnTo>
                  <a:lnTo>
                    <a:pt x="40" y="1294"/>
                  </a:lnTo>
                  <a:lnTo>
                    <a:pt x="30" y="1276"/>
                  </a:lnTo>
                  <a:lnTo>
                    <a:pt x="16" y="1284"/>
                  </a:lnTo>
                  <a:lnTo>
                    <a:pt x="0" y="1270"/>
                  </a:lnTo>
                  <a:lnTo>
                    <a:pt x="6" y="1260"/>
                  </a:lnTo>
                  <a:lnTo>
                    <a:pt x="4" y="1242"/>
                  </a:lnTo>
                  <a:lnTo>
                    <a:pt x="0" y="1228"/>
                  </a:lnTo>
                  <a:lnTo>
                    <a:pt x="8" y="1214"/>
                  </a:lnTo>
                  <a:lnTo>
                    <a:pt x="50" y="1216"/>
                  </a:lnTo>
                  <a:lnTo>
                    <a:pt x="74" y="1212"/>
                  </a:lnTo>
                  <a:lnTo>
                    <a:pt x="90" y="1188"/>
                  </a:lnTo>
                  <a:lnTo>
                    <a:pt x="118" y="1180"/>
                  </a:lnTo>
                  <a:lnTo>
                    <a:pt x="136" y="1168"/>
                  </a:lnTo>
                  <a:lnTo>
                    <a:pt x="166" y="1138"/>
                  </a:lnTo>
                  <a:lnTo>
                    <a:pt x="198" y="1108"/>
                  </a:lnTo>
                  <a:lnTo>
                    <a:pt x="230" y="1084"/>
                  </a:lnTo>
                  <a:lnTo>
                    <a:pt x="250" y="1074"/>
                  </a:lnTo>
                  <a:lnTo>
                    <a:pt x="254" y="1056"/>
                  </a:lnTo>
                  <a:lnTo>
                    <a:pt x="264" y="1046"/>
                  </a:lnTo>
                  <a:lnTo>
                    <a:pt x="288" y="1034"/>
                  </a:lnTo>
                  <a:lnTo>
                    <a:pt x="322" y="1024"/>
                  </a:lnTo>
                  <a:lnTo>
                    <a:pt x="338" y="1026"/>
                  </a:lnTo>
                  <a:lnTo>
                    <a:pt x="352" y="1028"/>
                  </a:lnTo>
                  <a:lnTo>
                    <a:pt x="354" y="1048"/>
                  </a:lnTo>
                  <a:lnTo>
                    <a:pt x="370" y="1042"/>
                  </a:lnTo>
                  <a:lnTo>
                    <a:pt x="390" y="1038"/>
                  </a:lnTo>
                  <a:lnTo>
                    <a:pt x="404" y="1042"/>
                  </a:lnTo>
                  <a:lnTo>
                    <a:pt x="418" y="1044"/>
                  </a:lnTo>
                  <a:lnTo>
                    <a:pt x="444" y="1042"/>
                  </a:lnTo>
                  <a:lnTo>
                    <a:pt x="478" y="1038"/>
                  </a:lnTo>
                  <a:cubicBezTo>
                    <a:pt x="489" y="1035"/>
                    <a:pt x="499" y="1028"/>
                    <a:pt x="508" y="1024"/>
                  </a:cubicBezTo>
                  <a:cubicBezTo>
                    <a:pt x="517" y="1020"/>
                    <a:pt x="522" y="1014"/>
                    <a:pt x="530" y="1014"/>
                  </a:cubicBezTo>
                  <a:cubicBezTo>
                    <a:pt x="531" y="1005"/>
                    <a:pt x="557" y="1023"/>
                    <a:pt x="557" y="1023"/>
                  </a:cubicBezTo>
                  <a:cubicBezTo>
                    <a:pt x="594" y="1018"/>
                    <a:pt x="580" y="1015"/>
                    <a:pt x="605" y="999"/>
                  </a:cubicBezTo>
                  <a:cubicBezTo>
                    <a:pt x="632" y="1004"/>
                    <a:pt x="628" y="1008"/>
                    <a:pt x="623" y="1032"/>
                  </a:cubicBezTo>
                  <a:cubicBezTo>
                    <a:pt x="628" y="1051"/>
                    <a:pt x="629" y="1040"/>
                    <a:pt x="644" y="1035"/>
                  </a:cubicBezTo>
                  <a:cubicBezTo>
                    <a:pt x="652" y="1047"/>
                    <a:pt x="657" y="1047"/>
                    <a:pt x="671" y="1050"/>
                  </a:cubicBezTo>
                  <a:cubicBezTo>
                    <a:pt x="677" y="1048"/>
                    <a:pt x="684" y="1048"/>
                    <a:pt x="689" y="1044"/>
                  </a:cubicBezTo>
                  <a:cubicBezTo>
                    <a:pt x="695" y="1040"/>
                    <a:pt x="707" y="1032"/>
                    <a:pt x="707" y="1032"/>
                  </a:cubicBezTo>
                  <a:cubicBezTo>
                    <a:pt x="708" y="1029"/>
                    <a:pt x="707" y="1025"/>
                    <a:pt x="710" y="1023"/>
                  </a:cubicBezTo>
                  <a:cubicBezTo>
                    <a:pt x="715" y="1019"/>
                    <a:pt x="728" y="1017"/>
                    <a:pt x="728" y="1017"/>
                  </a:cubicBezTo>
                  <a:cubicBezTo>
                    <a:pt x="724" y="1004"/>
                    <a:pt x="717" y="994"/>
                    <a:pt x="713" y="981"/>
                  </a:cubicBezTo>
                  <a:cubicBezTo>
                    <a:pt x="721" y="958"/>
                    <a:pt x="714" y="986"/>
                    <a:pt x="710" y="963"/>
                  </a:cubicBezTo>
                  <a:cubicBezTo>
                    <a:pt x="708" y="950"/>
                    <a:pt x="724" y="937"/>
                    <a:pt x="734" y="930"/>
                  </a:cubicBezTo>
                  <a:cubicBezTo>
                    <a:pt x="738" y="917"/>
                    <a:pt x="742" y="915"/>
                    <a:pt x="752" y="906"/>
                  </a:cubicBezTo>
                  <a:cubicBezTo>
                    <a:pt x="758" y="900"/>
                    <a:pt x="770" y="888"/>
                    <a:pt x="770" y="888"/>
                  </a:cubicBezTo>
                  <a:lnTo>
                    <a:pt x="818" y="828"/>
                  </a:lnTo>
                  <a:lnTo>
                    <a:pt x="824" y="807"/>
                  </a:lnTo>
                  <a:lnTo>
                    <a:pt x="818" y="777"/>
                  </a:lnTo>
                  <a:cubicBezTo>
                    <a:pt x="817" y="763"/>
                    <a:pt x="807" y="744"/>
                    <a:pt x="818" y="735"/>
                  </a:cubicBezTo>
                  <a:cubicBezTo>
                    <a:pt x="825" y="729"/>
                    <a:pt x="847" y="725"/>
                    <a:pt x="857" y="723"/>
                  </a:cubicBezTo>
                  <a:cubicBezTo>
                    <a:pt x="860" y="721"/>
                    <a:pt x="864" y="720"/>
                    <a:pt x="866" y="717"/>
                  </a:cubicBezTo>
                  <a:cubicBezTo>
                    <a:pt x="868" y="715"/>
                    <a:pt x="866" y="710"/>
                    <a:pt x="869" y="708"/>
                  </a:cubicBezTo>
                  <a:cubicBezTo>
                    <a:pt x="874" y="704"/>
                    <a:pt x="887" y="702"/>
                    <a:pt x="887" y="702"/>
                  </a:cubicBezTo>
                  <a:cubicBezTo>
                    <a:pt x="909" y="706"/>
                    <a:pt x="912" y="716"/>
                    <a:pt x="890" y="723"/>
                  </a:cubicBezTo>
                  <a:cubicBezTo>
                    <a:pt x="881" y="751"/>
                    <a:pt x="879" y="738"/>
                    <a:pt x="857" y="753"/>
                  </a:cubicBezTo>
                  <a:cubicBezTo>
                    <a:pt x="858" y="758"/>
                    <a:pt x="857" y="764"/>
                    <a:pt x="860" y="768"/>
                  </a:cubicBezTo>
                  <a:cubicBezTo>
                    <a:pt x="862" y="771"/>
                    <a:pt x="868" y="768"/>
                    <a:pt x="869" y="771"/>
                  </a:cubicBezTo>
                  <a:cubicBezTo>
                    <a:pt x="871" y="781"/>
                    <a:pt x="866" y="794"/>
                    <a:pt x="863" y="804"/>
                  </a:cubicBezTo>
                  <a:cubicBezTo>
                    <a:pt x="867" y="816"/>
                    <a:pt x="870" y="811"/>
                    <a:pt x="878" y="819"/>
                  </a:cubicBezTo>
                  <a:lnTo>
                    <a:pt x="899" y="822"/>
                  </a:lnTo>
                  <a:lnTo>
                    <a:pt x="926" y="804"/>
                  </a:lnTo>
                  <a:lnTo>
                    <a:pt x="986" y="765"/>
                  </a:lnTo>
                  <a:cubicBezTo>
                    <a:pt x="1007" y="747"/>
                    <a:pt x="996" y="750"/>
                    <a:pt x="1016" y="750"/>
                  </a:cubicBezTo>
                  <a:lnTo>
                    <a:pt x="1037" y="744"/>
                  </a:lnTo>
                  <a:lnTo>
                    <a:pt x="1070" y="705"/>
                  </a:lnTo>
                  <a:lnTo>
                    <a:pt x="1091" y="678"/>
                  </a:lnTo>
                  <a:lnTo>
                    <a:pt x="1106" y="648"/>
                  </a:lnTo>
                  <a:lnTo>
                    <a:pt x="1121" y="630"/>
                  </a:lnTo>
                  <a:lnTo>
                    <a:pt x="1142" y="618"/>
                  </a:lnTo>
                  <a:lnTo>
                    <a:pt x="1166" y="609"/>
                  </a:lnTo>
                  <a:lnTo>
                    <a:pt x="1184" y="585"/>
                  </a:lnTo>
                  <a:lnTo>
                    <a:pt x="1184" y="546"/>
                  </a:lnTo>
                  <a:lnTo>
                    <a:pt x="1193" y="522"/>
                  </a:lnTo>
                  <a:lnTo>
                    <a:pt x="1202" y="492"/>
                  </a:lnTo>
                  <a:lnTo>
                    <a:pt x="1223" y="465"/>
                  </a:lnTo>
                  <a:lnTo>
                    <a:pt x="1232" y="435"/>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8" name="Freeform 35"/>
            <p:cNvSpPr>
              <a:spLocks/>
            </p:cNvSpPr>
            <p:nvPr/>
          </p:nvSpPr>
          <p:spPr bwMode="ltGray">
            <a:xfrm>
              <a:off x="2084" y="2045"/>
              <a:ext cx="38" cy="34"/>
            </a:xfrm>
            <a:custGeom>
              <a:avLst/>
              <a:gdLst>
                <a:gd name="T0" fmla="*/ 4 w 38"/>
                <a:gd name="T1" fmla="*/ 12 h 34"/>
                <a:gd name="T2" fmla="*/ 18 w 38"/>
                <a:gd name="T3" fmla="*/ 0 h 34"/>
                <a:gd name="T4" fmla="*/ 38 w 38"/>
                <a:gd name="T5" fmla="*/ 8 h 34"/>
                <a:gd name="T6" fmla="*/ 30 w 38"/>
                <a:gd name="T7" fmla="*/ 34 h 34"/>
                <a:gd name="T8" fmla="*/ 14 w 38"/>
                <a:gd name="T9" fmla="*/ 20 h 34"/>
                <a:gd name="T10" fmla="*/ 0 w 38"/>
                <a:gd name="T11" fmla="*/ 18 h 34"/>
                <a:gd name="T12" fmla="*/ 4 w 38"/>
                <a:gd name="T13" fmla="*/ 12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4">
                  <a:moveTo>
                    <a:pt x="4" y="12"/>
                  </a:moveTo>
                  <a:cubicBezTo>
                    <a:pt x="7" y="4"/>
                    <a:pt x="10" y="3"/>
                    <a:pt x="18" y="0"/>
                  </a:cubicBezTo>
                  <a:cubicBezTo>
                    <a:pt x="25" y="2"/>
                    <a:pt x="30" y="6"/>
                    <a:pt x="38" y="8"/>
                  </a:cubicBezTo>
                  <a:cubicBezTo>
                    <a:pt x="36" y="20"/>
                    <a:pt x="33" y="24"/>
                    <a:pt x="30" y="34"/>
                  </a:cubicBezTo>
                  <a:cubicBezTo>
                    <a:pt x="23" y="30"/>
                    <a:pt x="21" y="24"/>
                    <a:pt x="14" y="20"/>
                  </a:cubicBezTo>
                  <a:cubicBezTo>
                    <a:pt x="8" y="29"/>
                    <a:pt x="5" y="26"/>
                    <a:pt x="0" y="18"/>
                  </a:cubicBezTo>
                  <a:cubicBezTo>
                    <a:pt x="7" y="13"/>
                    <a:pt x="8" y="16"/>
                    <a:pt x="4" y="12"/>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89" name="Freeform 36"/>
            <p:cNvSpPr>
              <a:spLocks/>
            </p:cNvSpPr>
            <p:nvPr/>
          </p:nvSpPr>
          <p:spPr bwMode="ltGray">
            <a:xfrm>
              <a:off x="2118" y="2015"/>
              <a:ext cx="32" cy="39"/>
            </a:xfrm>
            <a:custGeom>
              <a:avLst/>
              <a:gdLst>
                <a:gd name="T0" fmla="*/ 6 w 32"/>
                <a:gd name="T1" fmla="*/ 16 h 39"/>
                <a:gd name="T2" fmla="*/ 20 w 32"/>
                <a:gd name="T3" fmla="*/ 4 h 39"/>
                <a:gd name="T4" fmla="*/ 30 w 32"/>
                <a:gd name="T5" fmla="*/ 22 h 39"/>
                <a:gd name="T6" fmla="*/ 32 w 32"/>
                <a:gd name="T7" fmla="*/ 28 h 39"/>
                <a:gd name="T8" fmla="*/ 16 w 32"/>
                <a:gd name="T9" fmla="*/ 36 h 39"/>
                <a:gd name="T10" fmla="*/ 0 w 32"/>
                <a:gd name="T11" fmla="*/ 30 h 39"/>
                <a:gd name="T12" fmla="*/ 6 w 32"/>
                <a:gd name="T13" fmla="*/ 16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9">
                  <a:moveTo>
                    <a:pt x="6" y="16"/>
                  </a:moveTo>
                  <a:cubicBezTo>
                    <a:pt x="9" y="8"/>
                    <a:pt x="12" y="7"/>
                    <a:pt x="20" y="4"/>
                  </a:cubicBezTo>
                  <a:cubicBezTo>
                    <a:pt x="29" y="13"/>
                    <a:pt x="25" y="7"/>
                    <a:pt x="30" y="22"/>
                  </a:cubicBezTo>
                  <a:cubicBezTo>
                    <a:pt x="31" y="24"/>
                    <a:pt x="32" y="28"/>
                    <a:pt x="32" y="28"/>
                  </a:cubicBezTo>
                  <a:cubicBezTo>
                    <a:pt x="27" y="35"/>
                    <a:pt x="25" y="39"/>
                    <a:pt x="16" y="36"/>
                  </a:cubicBezTo>
                  <a:cubicBezTo>
                    <a:pt x="7" y="39"/>
                    <a:pt x="5" y="38"/>
                    <a:pt x="0" y="30"/>
                  </a:cubicBezTo>
                  <a:cubicBezTo>
                    <a:pt x="1" y="27"/>
                    <a:pt x="11" y="0"/>
                    <a:pt x="6" y="16"/>
                  </a:cubicBezTo>
                  <a:close/>
                </a:path>
              </a:pathLst>
            </a:custGeom>
            <a:solidFill>
              <a:schemeClr val="bg2"/>
            </a:solidFill>
            <a:ln>
              <a:noFill/>
            </a:ln>
            <a:effectLst/>
            <a:extLst>
              <a:ext uri="{91240B29-F687-4F45-9708-019B960494DF}">
                <a14:hiddenLine xmlns:a14="http://schemas.microsoft.com/office/drawing/2010/main" w="9525">
                  <a:solidFill>
                    <a:srgbClr val="9F8B4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0" name="Freeform 37"/>
            <p:cNvSpPr>
              <a:spLocks/>
            </p:cNvSpPr>
            <p:nvPr/>
          </p:nvSpPr>
          <p:spPr bwMode="ltGray">
            <a:xfrm>
              <a:off x="1610" y="2420"/>
              <a:ext cx="35" cy="38"/>
            </a:xfrm>
            <a:custGeom>
              <a:avLst/>
              <a:gdLst>
                <a:gd name="T0" fmla="*/ 10 w 35"/>
                <a:gd name="T1" fmla="*/ 32 h 38"/>
                <a:gd name="T2" fmla="*/ 1 w 35"/>
                <a:gd name="T3" fmla="*/ 20 h 38"/>
                <a:gd name="T4" fmla="*/ 9 w 35"/>
                <a:gd name="T5" fmla="*/ 0 h 38"/>
                <a:gd name="T6" fmla="*/ 31 w 35"/>
                <a:gd name="T7" fmla="*/ 20 h 38"/>
                <a:gd name="T8" fmla="*/ 21 w 35"/>
                <a:gd name="T9" fmla="*/ 38 h 38"/>
                <a:gd name="T10" fmla="*/ 10 w 35"/>
                <a:gd name="T11" fmla="*/ 32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8">
                  <a:moveTo>
                    <a:pt x="10" y="32"/>
                  </a:moveTo>
                  <a:cubicBezTo>
                    <a:pt x="5" y="28"/>
                    <a:pt x="4" y="25"/>
                    <a:pt x="1" y="20"/>
                  </a:cubicBezTo>
                  <a:cubicBezTo>
                    <a:pt x="0" y="13"/>
                    <a:pt x="3" y="4"/>
                    <a:pt x="9" y="0"/>
                  </a:cubicBezTo>
                  <a:cubicBezTo>
                    <a:pt x="35" y="4"/>
                    <a:pt x="16" y="9"/>
                    <a:pt x="31" y="20"/>
                  </a:cubicBezTo>
                  <a:cubicBezTo>
                    <a:pt x="30" y="28"/>
                    <a:pt x="27" y="33"/>
                    <a:pt x="21" y="38"/>
                  </a:cubicBezTo>
                  <a:cubicBezTo>
                    <a:pt x="18" y="37"/>
                    <a:pt x="10" y="23"/>
                    <a:pt x="10" y="32"/>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1" name="Freeform 38"/>
            <p:cNvSpPr>
              <a:spLocks/>
            </p:cNvSpPr>
            <p:nvPr/>
          </p:nvSpPr>
          <p:spPr bwMode="ltGray">
            <a:xfrm>
              <a:off x="1543" y="2285"/>
              <a:ext cx="53" cy="110"/>
            </a:xfrm>
            <a:custGeom>
              <a:avLst/>
              <a:gdLst>
                <a:gd name="T0" fmla="*/ 38 w 53"/>
                <a:gd name="T1" fmla="*/ 65 h 110"/>
                <a:gd name="T2" fmla="*/ 46 w 53"/>
                <a:gd name="T3" fmla="*/ 35 h 110"/>
                <a:gd name="T4" fmla="*/ 50 w 53"/>
                <a:gd name="T5" fmla="*/ 15 h 110"/>
                <a:gd name="T6" fmla="*/ 52 w 53"/>
                <a:gd name="T7" fmla="*/ 0 h 110"/>
                <a:gd name="T8" fmla="*/ 37 w 53"/>
                <a:gd name="T9" fmla="*/ 6 h 110"/>
                <a:gd name="T10" fmla="*/ 22 w 53"/>
                <a:gd name="T11" fmla="*/ 23 h 110"/>
                <a:gd name="T12" fmla="*/ 25 w 53"/>
                <a:gd name="T13" fmla="*/ 45 h 110"/>
                <a:gd name="T14" fmla="*/ 11 w 53"/>
                <a:gd name="T15" fmla="*/ 68 h 110"/>
                <a:gd name="T16" fmla="*/ 2 w 53"/>
                <a:gd name="T17" fmla="*/ 93 h 110"/>
                <a:gd name="T18" fmla="*/ 11 w 53"/>
                <a:gd name="T19" fmla="*/ 110 h 110"/>
                <a:gd name="T20" fmla="*/ 22 w 53"/>
                <a:gd name="T21" fmla="*/ 99 h 110"/>
                <a:gd name="T22" fmla="*/ 23 w 53"/>
                <a:gd name="T23" fmla="*/ 83 h 110"/>
                <a:gd name="T24" fmla="*/ 31 w 53"/>
                <a:gd name="T25" fmla="*/ 66 h 110"/>
                <a:gd name="T26" fmla="*/ 38 w 53"/>
                <a:gd name="T27" fmla="*/ 65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110">
                  <a:moveTo>
                    <a:pt x="38" y="65"/>
                  </a:moveTo>
                  <a:cubicBezTo>
                    <a:pt x="37" y="51"/>
                    <a:pt x="34" y="42"/>
                    <a:pt x="46" y="35"/>
                  </a:cubicBezTo>
                  <a:cubicBezTo>
                    <a:pt x="52" y="25"/>
                    <a:pt x="52" y="28"/>
                    <a:pt x="50" y="15"/>
                  </a:cubicBezTo>
                  <a:cubicBezTo>
                    <a:pt x="53" y="10"/>
                    <a:pt x="53" y="6"/>
                    <a:pt x="52" y="0"/>
                  </a:cubicBezTo>
                  <a:cubicBezTo>
                    <a:pt x="46" y="2"/>
                    <a:pt x="42" y="2"/>
                    <a:pt x="37" y="6"/>
                  </a:cubicBezTo>
                  <a:cubicBezTo>
                    <a:pt x="33" y="12"/>
                    <a:pt x="28" y="19"/>
                    <a:pt x="22" y="23"/>
                  </a:cubicBezTo>
                  <a:cubicBezTo>
                    <a:pt x="19" y="30"/>
                    <a:pt x="22" y="38"/>
                    <a:pt x="25" y="45"/>
                  </a:cubicBezTo>
                  <a:cubicBezTo>
                    <a:pt x="23" y="54"/>
                    <a:pt x="20" y="65"/>
                    <a:pt x="11" y="68"/>
                  </a:cubicBezTo>
                  <a:cubicBezTo>
                    <a:pt x="7" y="76"/>
                    <a:pt x="8" y="86"/>
                    <a:pt x="2" y="93"/>
                  </a:cubicBezTo>
                  <a:cubicBezTo>
                    <a:pt x="0" y="103"/>
                    <a:pt x="2" y="106"/>
                    <a:pt x="11" y="110"/>
                  </a:cubicBezTo>
                  <a:cubicBezTo>
                    <a:pt x="18" y="108"/>
                    <a:pt x="19" y="106"/>
                    <a:pt x="22" y="99"/>
                  </a:cubicBezTo>
                  <a:cubicBezTo>
                    <a:pt x="24" y="84"/>
                    <a:pt x="32" y="101"/>
                    <a:pt x="23" y="83"/>
                  </a:cubicBezTo>
                  <a:cubicBezTo>
                    <a:pt x="25" y="77"/>
                    <a:pt x="28" y="72"/>
                    <a:pt x="31" y="66"/>
                  </a:cubicBezTo>
                  <a:cubicBezTo>
                    <a:pt x="34" y="72"/>
                    <a:pt x="38" y="72"/>
                    <a:pt x="38" y="65"/>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2" name="Freeform 39"/>
            <p:cNvSpPr>
              <a:spLocks/>
            </p:cNvSpPr>
            <p:nvPr/>
          </p:nvSpPr>
          <p:spPr bwMode="ltGray">
            <a:xfrm>
              <a:off x="47" y="3743"/>
              <a:ext cx="261" cy="390"/>
            </a:xfrm>
            <a:custGeom>
              <a:avLst/>
              <a:gdLst>
                <a:gd name="T0" fmla="*/ 63 w 261"/>
                <a:gd name="T1" fmla="*/ 78 h 390"/>
                <a:gd name="T2" fmla="*/ 75 w 261"/>
                <a:gd name="T3" fmla="*/ 63 h 390"/>
                <a:gd name="T4" fmla="*/ 150 w 261"/>
                <a:gd name="T5" fmla="*/ 6 h 390"/>
                <a:gd name="T6" fmla="*/ 204 w 261"/>
                <a:gd name="T7" fmla="*/ 9 h 390"/>
                <a:gd name="T8" fmla="*/ 231 w 261"/>
                <a:gd name="T9" fmla="*/ 0 h 390"/>
                <a:gd name="T10" fmla="*/ 261 w 261"/>
                <a:gd name="T11" fmla="*/ 24 h 390"/>
                <a:gd name="T12" fmla="*/ 243 w 261"/>
                <a:gd name="T13" fmla="*/ 51 h 390"/>
                <a:gd name="T14" fmla="*/ 213 w 261"/>
                <a:gd name="T15" fmla="*/ 114 h 390"/>
                <a:gd name="T16" fmla="*/ 195 w 261"/>
                <a:gd name="T17" fmla="*/ 159 h 390"/>
                <a:gd name="T18" fmla="*/ 165 w 261"/>
                <a:gd name="T19" fmla="*/ 204 h 390"/>
                <a:gd name="T20" fmla="*/ 120 w 261"/>
                <a:gd name="T21" fmla="*/ 309 h 390"/>
                <a:gd name="T22" fmla="*/ 78 w 261"/>
                <a:gd name="T23" fmla="*/ 360 h 390"/>
                <a:gd name="T24" fmla="*/ 54 w 261"/>
                <a:gd name="T25" fmla="*/ 390 h 390"/>
                <a:gd name="T26" fmla="*/ 48 w 261"/>
                <a:gd name="T27" fmla="*/ 354 h 390"/>
                <a:gd name="T28" fmla="*/ 30 w 261"/>
                <a:gd name="T29" fmla="*/ 297 h 390"/>
                <a:gd name="T30" fmla="*/ 15 w 261"/>
                <a:gd name="T31" fmla="*/ 261 h 390"/>
                <a:gd name="T32" fmla="*/ 9 w 261"/>
                <a:gd name="T33" fmla="*/ 243 h 390"/>
                <a:gd name="T34" fmla="*/ 9 w 261"/>
                <a:gd name="T35" fmla="*/ 183 h 390"/>
                <a:gd name="T36" fmla="*/ 0 w 261"/>
                <a:gd name="T37" fmla="*/ 153 h 390"/>
                <a:gd name="T38" fmla="*/ 42 w 261"/>
                <a:gd name="T39" fmla="*/ 102 h 390"/>
                <a:gd name="T40" fmla="*/ 63 w 261"/>
                <a:gd name="T41" fmla="*/ 78 h 3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1" h="390">
                  <a:moveTo>
                    <a:pt x="63" y="78"/>
                  </a:moveTo>
                  <a:cubicBezTo>
                    <a:pt x="70" y="58"/>
                    <a:pt x="60" y="80"/>
                    <a:pt x="75" y="63"/>
                  </a:cubicBezTo>
                  <a:cubicBezTo>
                    <a:pt x="101" y="33"/>
                    <a:pt x="111" y="19"/>
                    <a:pt x="150" y="6"/>
                  </a:cubicBezTo>
                  <a:cubicBezTo>
                    <a:pt x="166" y="7"/>
                    <a:pt x="188" y="14"/>
                    <a:pt x="204" y="9"/>
                  </a:cubicBezTo>
                  <a:cubicBezTo>
                    <a:pt x="213" y="6"/>
                    <a:pt x="231" y="0"/>
                    <a:pt x="231" y="0"/>
                  </a:cubicBezTo>
                  <a:cubicBezTo>
                    <a:pt x="249" y="4"/>
                    <a:pt x="255" y="6"/>
                    <a:pt x="261" y="24"/>
                  </a:cubicBezTo>
                  <a:cubicBezTo>
                    <a:pt x="257" y="36"/>
                    <a:pt x="248" y="40"/>
                    <a:pt x="243" y="51"/>
                  </a:cubicBezTo>
                  <a:cubicBezTo>
                    <a:pt x="233" y="72"/>
                    <a:pt x="222" y="93"/>
                    <a:pt x="213" y="114"/>
                  </a:cubicBezTo>
                  <a:cubicBezTo>
                    <a:pt x="206" y="129"/>
                    <a:pt x="203" y="144"/>
                    <a:pt x="195" y="159"/>
                  </a:cubicBezTo>
                  <a:cubicBezTo>
                    <a:pt x="186" y="175"/>
                    <a:pt x="169" y="186"/>
                    <a:pt x="165" y="204"/>
                  </a:cubicBezTo>
                  <a:cubicBezTo>
                    <a:pt x="159" y="229"/>
                    <a:pt x="146" y="300"/>
                    <a:pt x="120" y="309"/>
                  </a:cubicBezTo>
                  <a:cubicBezTo>
                    <a:pt x="108" y="327"/>
                    <a:pt x="92" y="343"/>
                    <a:pt x="78" y="360"/>
                  </a:cubicBezTo>
                  <a:cubicBezTo>
                    <a:pt x="69" y="371"/>
                    <a:pt x="66" y="386"/>
                    <a:pt x="54" y="390"/>
                  </a:cubicBezTo>
                  <a:cubicBezTo>
                    <a:pt x="46" y="378"/>
                    <a:pt x="51" y="370"/>
                    <a:pt x="48" y="354"/>
                  </a:cubicBezTo>
                  <a:cubicBezTo>
                    <a:pt x="44" y="335"/>
                    <a:pt x="36" y="316"/>
                    <a:pt x="30" y="297"/>
                  </a:cubicBezTo>
                  <a:cubicBezTo>
                    <a:pt x="26" y="285"/>
                    <a:pt x="19" y="273"/>
                    <a:pt x="15" y="261"/>
                  </a:cubicBezTo>
                  <a:cubicBezTo>
                    <a:pt x="13" y="255"/>
                    <a:pt x="9" y="243"/>
                    <a:pt x="9" y="243"/>
                  </a:cubicBezTo>
                  <a:cubicBezTo>
                    <a:pt x="2" y="177"/>
                    <a:pt x="9" y="259"/>
                    <a:pt x="9" y="183"/>
                  </a:cubicBezTo>
                  <a:cubicBezTo>
                    <a:pt x="9" y="173"/>
                    <a:pt x="0" y="153"/>
                    <a:pt x="0" y="153"/>
                  </a:cubicBezTo>
                  <a:cubicBezTo>
                    <a:pt x="8" y="130"/>
                    <a:pt x="22" y="115"/>
                    <a:pt x="42" y="102"/>
                  </a:cubicBezTo>
                  <a:cubicBezTo>
                    <a:pt x="46" y="90"/>
                    <a:pt x="54" y="87"/>
                    <a:pt x="63" y="78"/>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3" name="Freeform 40"/>
            <p:cNvSpPr>
              <a:spLocks/>
            </p:cNvSpPr>
            <p:nvPr/>
          </p:nvSpPr>
          <p:spPr bwMode="ltGray">
            <a:xfrm>
              <a:off x="0" y="0"/>
              <a:ext cx="2934" cy="3703"/>
            </a:xfrm>
            <a:custGeom>
              <a:avLst/>
              <a:gdLst>
                <a:gd name="T0" fmla="*/ 77 w 2934"/>
                <a:gd name="T1" fmla="*/ 3626 h 3703"/>
                <a:gd name="T2" fmla="*/ 146 w 2934"/>
                <a:gd name="T3" fmla="*/ 3494 h 3703"/>
                <a:gd name="T4" fmla="*/ 179 w 2934"/>
                <a:gd name="T5" fmla="*/ 3443 h 3703"/>
                <a:gd name="T6" fmla="*/ 263 w 2934"/>
                <a:gd name="T7" fmla="*/ 3308 h 3703"/>
                <a:gd name="T8" fmla="*/ 353 w 2934"/>
                <a:gd name="T9" fmla="*/ 3170 h 3703"/>
                <a:gd name="T10" fmla="*/ 383 w 2934"/>
                <a:gd name="T11" fmla="*/ 3104 h 3703"/>
                <a:gd name="T12" fmla="*/ 419 w 2934"/>
                <a:gd name="T13" fmla="*/ 3041 h 3703"/>
                <a:gd name="T14" fmla="*/ 452 w 2934"/>
                <a:gd name="T15" fmla="*/ 3008 h 3703"/>
                <a:gd name="T16" fmla="*/ 308 w 2934"/>
                <a:gd name="T17" fmla="*/ 2915 h 3703"/>
                <a:gd name="T18" fmla="*/ 173 w 2934"/>
                <a:gd name="T19" fmla="*/ 2951 h 3703"/>
                <a:gd name="T20" fmla="*/ 416 w 2934"/>
                <a:gd name="T21" fmla="*/ 2837 h 3703"/>
                <a:gd name="T22" fmla="*/ 368 w 2934"/>
                <a:gd name="T23" fmla="*/ 2696 h 3703"/>
                <a:gd name="T24" fmla="*/ 317 w 2934"/>
                <a:gd name="T25" fmla="*/ 2657 h 3703"/>
                <a:gd name="T26" fmla="*/ 419 w 2934"/>
                <a:gd name="T27" fmla="*/ 2615 h 3703"/>
                <a:gd name="T28" fmla="*/ 311 w 2934"/>
                <a:gd name="T29" fmla="*/ 2330 h 3703"/>
                <a:gd name="T30" fmla="*/ 188 w 2934"/>
                <a:gd name="T31" fmla="*/ 2090 h 3703"/>
                <a:gd name="T32" fmla="*/ 311 w 2934"/>
                <a:gd name="T33" fmla="*/ 1925 h 3703"/>
                <a:gd name="T34" fmla="*/ 407 w 2934"/>
                <a:gd name="T35" fmla="*/ 1922 h 3703"/>
                <a:gd name="T36" fmla="*/ 572 w 2934"/>
                <a:gd name="T37" fmla="*/ 1817 h 3703"/>
                <a:gd name="T38" fmla="*/ 590 w 2934"/>
                <a:gd name="T39" fmla="*/ 1727 h 3703"/>
                <a:gd name="T40" fmla="*/ 395 w 2934"/>
                <a:gd name="T41" fmla="*/ 1646 h 3703"/>
                <a:gd name="T42" fmla="*/ 152 w 2934"/>
                <a:gd name="T43" fmla="*/ 1673 h 3703"/>
                <a:gd name="T44" fmla="*/ 149 w 2934"/>
                <a:gd name="T45" fmla="*/ 1538 h 3703"/>
                <a:gd name="T46" fmla="*/ 71 w 2934"/>
                <a:gd name="T47" fmla="*/ 1367 h 3703"/>
                <a:gd name="T48" fmla="*/ 245 w 2934"/>
                <a:gd name="T49" fmla="*/ 1379 h 3703"/>
                <a:gd name="T50" fmla="*/ 470 w 2934"/>
                <a:gd name="T51" fmla="*/ 1217 h 3703"/>
                <a:gd name="T52" fmla="*/ 668 w 2934"/>
                <a:gd name="T53" fmla="*/ 1139 h 3703"/>
                <a:gd name="T54" fmla="*/ 593 w 2934"/>
                <a:gd name="T55" fmla="*/ 1334 h 3703"/>
                <a:gd name="T56" fmla="*/ 593 w 2934"/>
                <a:gd name="T57" fmla="*/ 1460 h 3703"/>
                <a:gd name="T58" fmla="*/ 611 w 2934"/>
                <a:gd name="T59" fmla="*/ 1469 h 3703"/>
                <a:gd name="T60" fmla="*/ 947 w 2934"/>
                <a:gd name="T61" fmla="*/ 1361 h 3703"/>
                <a:gd name="T62" fmla="*/ 1109 w 2934"/>
                <a:gd name="T63" fmla="*/ 1424 h 3703"/>
                <a:gd name="T64" fmla="*/ 1058 w 2934"/>
                <a:gd name="T65" fmla="*/ 1580 h 3703"/>
                <a:gd name="T66" fmla="*/ 983 w 2934"/>
                <a:gd name="T67" fmla="*/ 1670 h 3703"/>
                <a:gd name="T68" fmla="*/ 1055 w 2934"/>
                <a:gd name="T69" fmla="*/ 1712 h 3703"/>
                <a:gd name="T70" fmla="*/ 1214 w 2934"/>
                <a:gd name="T71" fmla="*/ 1736 h 3703"/>
                <a:gd name="T72" fmla="*/ 1259 w 2934"/>
                <a:gd name="T73" fmla="*/ 1898 h 3703"/>
                <a:gd name="T74" fmla="*/ 1208 w 2934"/>
                <a:gd name="T75" fmla="*/ 1931 h 3703"/>
                <a:gd name="T76" fmla="*/ 1205 w 2934"/>
                <a:gd name="T77" fmla="*/ 2105 h 3703"/>
                <a:gd name="T78" fmla="*/ 1184 w 2934"/>
                <a:gd name="T79" fmla="*/ 2285 h 3703"/>
                <a:gd name="T80" fmla="*/ 1148 w 2934"/>
                <a:gd name="T81" fmla="*/ 2333 h 3703"/>
                <a:gd name="T82" fmla="*/ 1280 w 2934"/>
                <a:gd name="T83" fmla="*/ 2267 h 3703"/>
                <a:gd name="T84" fmla="*/ 1316 w 2934"/>
                <a:gd name="T85" fmla="*/ 2267 h 3703"/>
                <a:gd name="T86" fmla="*/ 1361 w 2934"/>
                <a:gd name="T87" fmla="*/ 2261 h 3703"/>
                <a:gd name="T88" fmla="*/ 1415 w 2934"/>
                <a:gd name="T89" fmla="*/ 2234 h 3703"/>
                <a:gd name="T90" fmla="*/ 1616 w 2934"/>
                <a:gd name="T91" fmla="*/ 2060 h 3703"/>
                <a:gd name="T92" fmla="*/ 1595 w 2934"/>
                <a:gd name="T93" fmla="*/ 1832 h 3703"/>
                <a:gd name="T94" fmla="*/ 1433 w 2934"/>
                <a:gd name="T95" fmla="*/ 1544 h 3703"/>
                <a:gd name="T96" fmla="*/ 1391 w 2934"/>
                <a:gd name="T97" fmla="*/ 1406 h 3703"/>
                <a:gd name="T98" fmla="*/ 1604 w 2934"/>
                <a:gd name="T99" fmla="*/ 1304 h 3703"/>
                <a:gd name="T100" fmla="*/ 1679 w 2934"/>
                <a:gd name="T101" fmla="*/ 1121 h 3703"/>
                <a:gd name="T102" fmla="*/ 1829 w 2934"/>
                <a:gd name="T103" fmla="*/ 1004 h 3703"/>
                <a:gd name="T104" fmla="*/ 1991 w 2934"/>
                <a:gd name="T105" fmla="*/ 842 h 3703"/>
                <a:gd name="T106" fmla="*/ 2036 w 2934"/>
                <a:gd name="T107" fmla="*/ 899 h 3703"/>
                <a:gd name="T108" fmla="*/ 2267 w 2934"/>
                <a:gd name="T109" fmla="*/ 911 h 3703"/>
                <a:gd name="T110" fmla="*/ 2534 w 2934"/>
                <a:gd name="T111" fmla="*/ 647 h 3703"/>
                <a:gd name="T112" fmla="*/ 2768 w 2934"/>
                <a:gd name="T113" fmla="*/ 347 h 3703"/>
                <a:gd name="T114" fmla="*/ 2855 w 2934"/>
                <a:gd name="T115" fmla="*/ 155 h 3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4" h="3703">
                  <a:moveTo>
                    <a:pt x="2934" y="0"/>
                  </a:moveTo>
                  <a:lnTo>
                    <a:pt x="0" y="0"/>
                  </a:lnTo>
                  <a:lnTo>
                    <a:pt x="0" y="3703"/>
                  </a:lnTo>
                  <a:lnTo>
                    <a:pt x="65" y="3665"/>
                  </a:lnTo>
                  <a:lnTo>
                    <a:pt x="77" y="3626"/>
                  </a:lnTo>
                  <a:lnTo>
                    <a:pt x="107" y="3629"/>
                  </a:lnTo>
                  <a:lnTo>
                    <a:pt x="116" y="3590"/>
                  </a:lnTo>
                  <a:lnTo>
                    <a:pt x="143" y="3578"/>
                  </a:lnTo>
                  <a:lnTo>
                    <a:pt x="164" y="3506"/>
                  </a:lnTo>
                  <a:lnTo>
                    <a:pt x="146" y="3494"/>
                  </a:lnTo>
                  <a:lnTo>
                    <a:pt x="140" y="3479"/>
                  </a:lnTo>
                  <a:lnTo>
                    <a:pt x="158" y="3467"/>
                  </a:lnTo>
                  <a:lnTo>
                    <a:pt x="167" y="3485"/>
                  </a:lnTo>
                  <a:lnTo>
                    <a:pt x="185" y="3482"/>
                  </a:lnTo>
                  <a:lnTo>
                    <a:pt x="179" y="3443"/>
                  </a:lnTo>
                  <a:lnTo>
                    <a:pt x="209" y="3419"/>
                  </a:lnTo>
                  <a:lnTo>
                    <a:pt x="215" y="3374"/>
                  </a:lnTo>
                  <a:lnTo>
                    <a:pt x="239" y="3356"/>
                  </a:lnTo>
                  <a:lnTo>
                    <a:pt x="263" y="3335"/>
                  </a:lnTo>
                  <a:lnTo>
                    <a:pt x="263" y="3308"/>
                  </a:lnTo>
                  <a:lnTo>
                    <a:pt x="284" y="3251"/>
                  </a:lnTo>
                  <a:lnTo>
                    <a:pt x="329" y="3284"/>
                  </a:lnTo>
                  <a:lnTo>
                    <a:pt x="347" y="3242"/>
                  </a:lnTo>
                  <a:lnTo>
                    <a:pt x="359" y="3203"/>
                  </a:lnTo>
                  <a:lnTo>
                    <a:pt x="353" y="3170"/>
                  </a:lnTo>
                  <a:lnTo>
                    <a:pt x="371" y="3140"/>
                  </a:lnTo>
                  <a:lnTo>
                    <a:pt x="359" y="3125"/>
                  </a:lnTo>
                  <a:lnTo>
                    <a:pt x="341" y="3107"/>
                  </a:lnTo>
                  <a:lnTo>
                    <a:pt x="374" y="3083"/>
                  </a:lnTo>
                  <a:lnTo>
                    <a:pt x="383" y="3104"/>
                  </a:lnTo>
                  <a:lnTo>
                    <a:pt x="404" y="3104"/>
                  </a:lnTo>
                  <a:lnTo>
                    <a:pt x="425" y="3071"/>
                  </a:lnTo>
                  <a:lnTo>
                    <a:pt x="446" y="3041"/>
                  </a:lnTo>
                  <a:lnTo>
                    <a:pt x="443" y="3035"/>
                  </a:lnTo>
                  <a:lnTo>
                    <a:pt x="419" y="3041"/>
                  </a:lnTo>
                  <a:lnTo>
                    <a:pt x="371" y="3044"/>
                  </a:lnTo>
                  <a:lnTo>
                    <a:pt x="371" y="3032"/>
                  </a:lnTo>
                  <a:lnTo>
                    <a:pt x="392" y="3029"/>
                  </a:lnTo>
                  <a:lnTo>
                    <a:pt x="413" y="3017"/>
                  </a:lnTo>
                  <a:lnTo>
                    <a:pt x="452" y="3008"/>
                  </a:lnTo>
                  <a:lnTo>
                    <a:pt x="470" y="2999"/>
                  </a:lnTo>
                  <a:lnTo>
                    <a:pt x="401" y="2978"/>
                  </a:lnTo>
                  <a:lnTo>
                    <a:pt x="374" y="2942"/>
                  </a:lnTo>
                  <a:lnTo>
                    <a:pt x="344" y="2918"/>
                  </a:lnTo>
                  <a:lnTo>
                    <a:pt x="308" y="2915"/>
                  </a:lnTo>
                  <a:lnTo>
                    <a:pt x="296" y="2942"/>
                  </a:lnTo>
                  <a:lnTo>
                    <a:pt x="260" y="2954"/>
                  </a:lnTo>
                  <a:lnTo>
                    <a:pt x="245" y="2936"/>
                  </a:lnTo>
                  <a:lnTo>
                    <a:pt x="227" y="2936"/>
                  </a:lnTo>
                  <a:lnTo>
                    <a:pt x="173" y="2951"/>
                  </a:lnTo>
                  <a:lnTo>
                    <a:pt x="215" y="2921"/>
                  </a:lnTo>
                  <a:lnTo>
                    <a:pt x="275" y="2909"/>
                  </a:lnTo>
                  <a:lnTo>
                    <a:pt x="320" y="2873"/>
                  </a:lnTo>
                  <a:lnTo>
                    <a:pt x="365" y="2840"/>
                  </a:lnTo>
                  <a:lnTo>
                    <a:pt x="416" y="2837"/>
                  </a:lnTo>
                  <a:lnTo>
                    <a:pt x="428" y="2825"/>
                  </a:lnTo>
                  <a:lnTo>
                    <a:pt x="452" y="2822"/>
                  </a:lnTo>
                  <a:lnTo>
                    <a:pt x="437" y="2780"/>
                  </a:lnTo>
                  <a:lnTo>
                    <a:pt x="407" y="2738"/>
                  </a:lnTo>
                  <a:lnTo>
                    <a:pt x="368" y="2696"/>
                  </a:lnTo>
                  <a:lnTo>
                    <a:pt x="311" y="2672"/>
                  </a:lnTo>
                  <a:lnTo>
                    <a:pt x="269" y="2636"/>
                  </a:lnTo>
                  <a:lnTo>
                    <a:pt x="233" y="2597"/>
                  </a:lnTo>
                  <a:lnTo>
                    <a:pt x="284" y="2615"/>
                  </a:lnTo>
                  <a:lnTo>
                    <a:pt x="317" y="2657"/>
                  </a:lnTo>
                  <a:lnTo>
                    <a:pt x="377" y="2669"/>
                  </a:lnTo>
                  <a:lnTo>
                    <a:pt x="434" y="2702"/>
                  </a:lnTo>
                  <a:lnTo>
                    <a:pt x="464" y="2693"/>
                  </a:lnTo>
                  <a:lnTo>
                    <a:pt x="455" y="2648"/>
                  </a:lnTo>
                  <a:lnTo>
                    <a:pt x="419" y="2615"/>
                  </a:lnTo>
                  <a:lnTo>
                    <a:pt x="410" y="2588"/>
                  </a:lnTo>
                  <a:lnTo>
                    <a:pt x="383" y="2558"/>
                  </a:lnTo>
                  <a:lnTo>
                    <a:pt x="338" y="2525"/>
                  </a:lnTo>
                  <a:lnTo>
                    <a:pt x="335" y="2432"/>
                  </a:lnTo>
                  <a:lnTo>
                    <a:pt x="311" y="2330"/>
                  </a:lnTo>
                  <a:lnTo>
                    <a:pt x="275" y="2231"/>
                  </a:lnTo>
                  <a:lnTo>
                    <a:pt x="191" y="2165"/>
                  </a:lnTo>
                  <a:lnTo>
                    <a:pt x="170" y="2168"/>
                  </a:lnTo>
                  <a:lnTo>
                    <a:pt x="161" y="2105"/>
                  </a:lnTo>
                  <a:lnTo>
                    <a:pt x="188" y="2090"/>
                  </a:lnTo>
                  <a:lnTo>
                    <a:pt x="269" y="1979"/>
                  </a:lnTo>
                  <a:lnTo>
                    <a:pt x="314" y="1961"/>
                  </a:lnTo>
                  <a:lnTo>
                    <a:pt x="332" y="1949"/>
                  </a:lnTo>
                  <a:lnTo>
                    <a:pt x="311" y="1943"/>
                  </a:lnTo>
                  <a:lnTo>
                    <a:pt x="311" y="1925"/>
                  </a:lnTo>
                  <a:lnTo>
                    <a:pt x="329" y="1907"/>
                  </a:lnTo>
                  <a:lnTo>
                    <a:pt x="365" y="1904"/>
                  </a:lnTo>
                  <a:lnTo>
                    <a:pt x="362" y="1931"/>
                  </a:lnTo>
                  <a:lnTo>
                    <a:pt x="374" y="1940"/>
                  </a:lnTo>
                  <a:lnTo>
                    <a:pt x="407" y="1922"/>
                  </a:lnTo>
                  <a:lnTo>
                    <a:pt x="410" y="1877"/>
                  </a:lnTo>
                  <a:lnTo>
                    <a:pt x="428" y="1868"/>
                  </a:lnTo>
                  <a:lnTo>
                    <a:pt x="431" y="1844"/>
                  </a:lnTo>
                  <a:lnTo>
                    <a:pt x="482" y="1838"/>
                  </a:lnTo>
                  <a:lnTo>
                    <a:pt x="572" y="1817"/>
                  </a:lnTo>
                  <a:lnTo>
                    <a:pt x="650" y="1826"/>
                  </a:lnTo>
                  <a:lnTo>
                    <a:pt x="647" y="1775"/>
                  </a:lnTo>
                  <a:lnTo>
                    <a:pt x="683" y="1748"/>
                  </a:lnTo>
                  <a:lnTo>
                    <a:pt x="644" y="1739"/>
                  </a:lnTo>
                  <a:lnTo>
                    <a:pt x="590" y="1727"/>
                  </a:lnTo>
                  <a:lnTo>
                    <a:pt x="557" y="1721"/>
                  </a:lnTo>
                  <a:lnTo>
                    <a:pt x="485" y="1682"/>
                  </a:lnTo>
                  <a:lnTo>
                    <a:pt x="461" y="1640"/>
                  </a:lnTo>
                  <a:lnTo>
                    <a:pt x="431" y="1637"/>
                  </a:lnTo>
                  <a:lnTo>
                    <a:pt x="395" y="1646"/>
                  </a:lnTo>
                  <a:lnTo>
                    <a:pt x="338" y="1688"/>
                  </a:lnTo>
                  <a:lnTo>
                    <a:pt x="284" y="1703"/>
                  </a:lnTo>
                  <a:lnTo>
                    <a:pt x="224" y="1736"/>
                  </a:lnTo>
                  <a:lnTo>
                    <a:pt x="197" y="1736"/>
                  </a:lnTo>
                  <a:lnTo>
                    <a:pt x="152" y="1673"/>
                  </a:lnTo>
                  <a:lnTo>
                    <a:pt x="149" y="1646"/>
                  </a:lnTo>
                  <a:lnTo>
                    <a:pt x="164" y="1616"/>
                  </a:lnTo>
                  <a:lnTo>
                    <a:pt x="197" y="1574"/>
                  </a:lnTo>
                  <a:lnTo>
                    <a:pt x="197" y="1559"/>
                  </a:lnTo>
                  <a:lnTo>
                    <a:pt x="149" y="1538"/>
                  </a:lnTo>
                  <a:lnTo>
                    <a:pt x="107" y="1532"/>
                  </a:lnTo>
                  <a:lnTo>
                    <a:pt x="74" y="1532"/>
                  </a:lnTo>
                  <a:lnTo>
                    <a:pt x="56" y="1511"/>
                  </a:lnTo>
                  <a:lnTo>
                    <a:pt x="53" y="1460"/>
                  </a:lnTo>
                  <a:lnTo>
                    <a:pt x="71" y="1367"/>
                  </a:lnTo>
                  <a:lnTo>
                    <a:pt x="104" y="1355"/>
                  </a:lnTo>
                  <a:lnTo>
                    <a:pt x="125" y="1343"/>
                  </a:lnTo>
                  <a:lnTo>
                    <a:pt x="137" y="1373"/>
                  </a:lnTo>
                  <a:lnTo>
                    <a:pt x="197" y="1388"/>
                  </a:lnTo>
                  <a:lnTo>
                    <a:pt x="245" y="1379"/>
                  </a:lnTo>
                  <a:lnTo>
                    <a:pt x="251" y="1334"/>
                  </a:lnTo>
                  <a:lnTo>
                    <a:pt x="302" y="1301"/>
                  </a:lnTo>
                  <a:lnTo>
                    <a:pt x="344" y="1286"/>
                  </a:lnTo>
                  <a:lnTo>
                    <a:pt x="464" y="1238"/>
                  </a:lnTo>
                  <a:lnTo>
                    <a:pt x="470" y="1217"/>
                  </a:lnTo>
                  <a:lnTo>
                    <a:pt x="560" y="1154"/>
                  </a:lnTo>
                  <a:lnTo>
                    <a:pt x="575" y="1130"/>
                  </a:lnTo>
                  <a:lnTo>
                    <a:pt x="605" y="1151"/>
                  </a:lnTo>
                  <a:lnTo>
                    <a:pt x="629" y="1163"/>
                  </a:lnTo>
                  <a:lnTo>
                    <a:pt x="668" y="1139"/>
                  </a:lnTo>
                  <a:lnTo>
                    <a:pt x="674" y="1163"/>
                  </a:lnTo>
                  <a:lnTo>
                    <a:pt x="716" y="1181"/>
                  </a:lnTo>
                  <a:lnTo>
                    <a:pt x="704" y="1220"/>
                  </a:lnTo>
                  <a:lnTo>
                    <a:pt x="647" y="1283"/>
                  </a:lnTo>
                  <a:lnTo>
                    <a:pt x="593" y="1334"/>
                  </a:lnTo>
                  <a:lnTo>
                    <a:pt x="581" y="1370"/>
                  </a:lnTo>
                  <a:lnTo>
                    <a:pt x="593" y="1385"/>
                  </a:lnTo>
                  <a:lnTo>
                    <a:pt x="629" y="1385"/>
                  </a:lnTo>
                  <a:lnTo>
                    <a:pt x="599" y="1430"/>
                  </a:lnTo>
                  <a:lnTo>
                    <a:pt x="593" y="1460"/>
                  </a:lnTo>
                  <a:lnTo>
                    <a:pt x="566" y="1457"/>
                  </a:lnTo>
                  <a:lnTo>
                    <a:pt x="539" y="1475"/>
                  </a:lnTo>
                  <a:lnTo>
                    <a:pt x="536" y="1490"/>
                  </a:lnTo>
                  <a:lnTo>
                    <a:pt x="566" y="1490"/>
                  </a:lnTo>
                  <a:lnTo>
                    <a:pt x="611" y="1469"/>
                  </a:lnTo>
                  <a:lnTo>
                    <a:pt x="659" y="1442"/>
                  </a:lnTo>
                  <a:lnTo>
                    <a:pt x="725" y="1385"/>
                  </a:lnTo>
                  <a:lnTo>
                    <a:pt x="770" y="1385"/>
                  </a:lnTo>
                  <a:lnTo>
                    <a:pt x="845" y="1361"/>
                  </a:lnTo>
                  <a:lnTo>
                    <a:pt x="947" y="1361"/>
                  </a:lnTo>
                  <a:lnTo>
                    <a:pt x="995" y="1391"/>
                  </a:lnTo>
                  <a:lnTo>
                    <a:pt x="998" y="1412"/>
                  </a:lnTo>
                  <a:lnTo>
                    <a:pt x="1019" y="1394"/>
                  </a:lnTo>
                  <a:lnTo>
                    <a:pt x="1055" y="1427"/>
                  </a:lnTo>
                  <a:lnTo>
                    <a:pt x="1109" y="1424"/>
                  </a:lnTo>
                  <a:lnTo>
                    <a:pt x="1094" y="1469"/>
                  </a:lnTo>
                  <a:lnTo>
                    <a:pt x="1082" y="1505"/>
                  </a:lnTo>
                  <a:lnTo>
                    <a:pt x="1073" y="1535"/>
                  </a:lnTo>
                  <a:lnTo>
                    <a:pt x="1091" y="1565"/>
                  </a:lnTo>
                  <a:lnTo>
                    <a:pt x="1058" y="1580"/>
                  </a:lnTo>
                  <a:lnTo>
                    <a:pt x="1040" y="1595"/>
                  </a:lnTo>
                  <a:lnTo>
                    <a:pt x="1013" y="1583"/>
                  </a:lnTo>
                  <a:lnTo>
                    <a:pt x="1013" y="1625"/>
                  </a:lnTo>
                  <a:lnTo>
                    <a:pt x="986" y="1652"/>
                  </a:lnTo>
                  <a:lnTo>
                    <a:pt x="983" y="1670"/>
                  </a:lnTo>
                  <a:lnTo>
                    <a:pt x="1007" y="1673"/>
                  </a:lnTo>
                  <a:lnTo>
                    <a:pt x="1037" y="1667"/>
                  </a:lnTo>
                  <a:lnTo>
                    <a:pt x="1025" y="1694"/>
                  </a:lnTo>
                  <a:lnTo>
                    <a:pt x="1037" y="1709"/>
                  </a:lnTo>
                  <a:lnTo>
                    <a:pt x="1055" y="1712"/>
                  </a:lnTo>
                  <a:lnTo>
                    <a:pt x="1058" y="1727"/>
                  </a:lnTo>
                  <a:lnTo>
                    <a:pt x="1094" y="1703"/>
                  </a:lnTo>
                  <a:lnTo>
                    <a:pt x="1100" y="1676"/>
                  </a:lnTo>
                  <a:lnTo>
                    <a:pt x="1148" y="1730"/>
                  </a:lnTo>
                  <a:lnTo>
                    <a:pt x="1214" y="1736"/>
                  </a:lnTo>
                  <a:lnTo>
                    <a:pt x="1220" y="1754"/>
                  </a:lnTo>
                  <a:lnTo>
                    <a:pt x="1223" y="1781"/>
                  </a:lnTo>
                  <a:lnTo>
                    <a:pt x="1244" y="1838"/>
                  </a:lnTo>
                  <a:lnTo>
                    <a:pt x="1244" y="1856"/>
                  </a:lnTo>
                  <a:lnTo>
                    <a:pt x="1259" y="1898"/>
                  </a:lnTo>
                  <a:lnTo>
                    <a:pt x="1226" y="1883"/>
                  </a:lnTo>
                  <a:lnTo>
                    <a:pt x="1190" y="1883"/>
                  </a:lnTo>
                  <a:lnTo>
                    <a:pt x="1160" y="1898"/>
                  </a:lnTo>
                  <a:lnTo>
                    <a:pt x="1184" y="1928"/>
                  </a:lnTo>
                  <a:lnTo>
                    <a:pt x="1208" y="1931"/>
                  </a:lnTo>
                  <a:lnTo>
                    <a:pt x="1205" y="1949"/>
                  </a:lnTo>
                  <a:lnTo>
                    <a:pt x="1196" y="1982"/>
                  </a:lnTo>
                  <a:lnTo>
                    <a:pt x="1211" y="2039"/>
                  </a:lnTo>
                  <a:lnTo>
                    <a:pt x="1217" y="2072"/>
                  </a:lnTo>
                  <a:lnTo>
                    <a:pt x="1205" y="2105"/>
                  </a:lnTo>
                  <a:lnTo>
                    <a:pt x="1184" y="2150"/>
                  </a:lnTo>
                  <a:lnTo>
                    <a:pt x="1169" y="2210"/>
                  </a:lnTo>
                  <a:lnTo>
                    <a:pt x="1166" y="2246"/>
                  </a:lnTo>
                  <a:lnTo>
                    <a:pt x="1193" y="2255"/>
                  </a:lnTo>
                  <a:lnTo>
                    <a:pt x="1184" y="2285"/>
                  </a:lnTo>
                  <a:lnTo>
                    <a:pt x="1169" y="2270"/>
                  </a:lnTo>
                  <a:lnTo>
                    <a:pt x="1154" y="2261"/>
                  </a:lnTo>
                  <a:lnTo>
                    <a:pt x="1163" y="2306"/>
                  </a:lnTo>
                  <a:lnTo>
                    <a:pt x="1142" y="2312"/>
                  </a:lnTo>
                  <a:lnTo>
                    <a:pt x="1148" y="2333"/>
                  </a:lnTo>
                  <a:lnTo>
                    <a:pt x="1181" y="2306"/>
                  </a:lnTo>
                  <a:lnTo>
                    <a:pt x="1193" y="2318"/>
                  </a:lnTo>
                  <a:lnTo>
                    <a:pt x="1211" y="2297"/>
                  </a:lnTo>
                  <a:lnTo>
                    <a:pt x="1232" y="2309"/>
                  </a:lnTo>
                  <a:lnTo>
                    <a:pt x="1280" y="2267"/>
                  </a:lnTo>
                  <a:lnTo>
                    <a:pt x="1298" y="2258"/>
                  </a:lnTo>
                  <a:lnTo>
                    <a:pt x="1283" y="2294"/>
                  </a:lnTo>
                  <a:lnTo>
                    <a:pt x="1295" y="2306"/>
                  </a:lnTo>
                  <a:lnTo>
                    <a:pt x="1310" y="2297"/>
                  </a:lnTo>
                  <a:lnTo>
                    <a:pt x="1316" y="2267"/>
                  </a:lnTo>
                  <a:lnTo>
                    <a:pt x="1328" y="2279"/>
                  </a:lnTo>
                  <a:lnTo>
                    <a:pt x="1340" y="2270"/>
                  </a:lnTo>
                  <a:lnTo>
                    <a:pt x="1331" y="2249"/>
                  </a:lnTo>
                  <a:lnTo>
                    <a:pt x="1355" y="2240"/>
                  </a:lnTo>
                  <a:lnTo>
                    <a:pt x="1361" y="2261"/>
                  </a:lnTo>
                  <a:lnTo>
                    <a:pt x="1382" y="2276"/>
                  </a:lnTo>
                  <a:lnTo>
                    <a:pt x="1394" y="2270"/>
                  </a:lnTo>
                  <a:lnTo>
                    <a:pt x="1379" y="2243"/>
                  </a:lnTo>
                  <a:lnTo>
                    <a:pt x="1367" y="2228"/>
                  </a:lnTo>
                  <a:lnTo>
                    <a:pt x="1415" y="2234"/>
                  </a:lnTo>
                  <a:lnTo>
                    <a:pt x="1448" y="2249"/>
                  </a:lnTo>
                  <a:lnTo>
                    <a:pt x="1451" y="2204"/>
                  </a:lnTo>
                  <a:lnTo>
                    <a:pt x="1547" y="2228"/>
                  </a:lnTo>
                  <a:lnTo>
                    <a:pt x="1598" y="2141"/>
                  </a:lnTo>
                  <a:lnTo>
                    <a:pt x="1616" y="2060"/>
                  </a:lnTo>
                  <a:lnTo>
                    <a:pt x="1598" y="2048"/>
                  </a:lnTo>
                  <a:lnTo>
                    <a:pt x="1595" y="2027"/>
                  </a:lnTo>
                  <a:lnTo>
                    <a:pt x="1601" y="1967"/>
                  </a:lnTo>
                  <a:lnTo>
                    <a:pt x="1607" y="1898"/>
                  </a:lnTo>
                  <a:lnTo>
                    <a:pt x="1595" y="1832"/>
                  </a:lnTo>
                  <a:lnTo>
                    <a:pt x="1571" y="1802"/>
                  </a:lnTo>
                  <a:lnTo>
                    <a:pt x="1541" y="1748"/>
                  </a:lnTo>
                  <a:lnTo>
                    <a:pt x="1490" y="1616"/>
                  </a:lnTo>
                  <a:lnTo>
                    <a:pt x="1454" y="1577"/>
                  </a:lnTo>
                  <a:lnTo>
                    <a:pt x="1433" y="1544"/>
                  </a:lnTo>
                  <a:lnTo>
                    <a:pt x="1400" y="1544"/>
                  </a:lnTo>
                  <a:lnTo>
                    <a:pt x="1388" y="1508"/>
                  </a:lnTo>
                  <a:lnTo>
                    <a:pt x="1397" y="1496"/>
                  </a:lnTo>
                  <a:lnTo>
                    <a:pt x="1394" y="1460"/>
                  </a:lnTo>
                  <a:lnTo>
                    <a:pt x="1391" y="1406"/>
                  </a:lnTo>
                  <a:lnTo>
                    <a:pt x="1421" y="1391"/>
                  </a:lnTo>
                  <a:lnTo>
                    <a:pt x="1445" y="1370"/>
                  </a:lnTo>
                  <a:lnTo>
                    <a:pt x="1505" y="1370"/>
                  </a:lnTo>
                  <a:lnTo>
                    <a:pt x="1562" y="1316"/>
                  </a:lnTo>
                  <a:lnTo>
                    <a:pt x="1604" y="1304"/>
                  </a:lnTo>
                  <a:lnTo>
                    <a:pt x="1658" y="1256"/>
                  </a:lnTo>
                  <a:lnTo>
                    <a:pt x="1682" y="1247"/>
                  </a:lnTo>
                  <a:lnTo>
                    <a:pt x="1691" y="1166"/>
                  </a:lnTo>
                  <a:lnTo>
                    <a:pt x="1694" y="1142"/>
                  </a:lnTo>
                  <a:lnTo>
                    <a:pt x="1679" y="1121"/>
                  </a:lnTo>
                  <a:lnTo>
                    <a:pt x="1682" y="1097"/>
                  </a:lnTo>
                  <a:lnTo>
                    <a:pt x="1727" y="1073"/>
                  </a:lnTo>
                  <a:lnTo>
                    <a:pt x="1781" y="1025"/>
                  </a:lnTo>
                  <a:lnTo>
                    <a:pt x="1805" y="1028"/>
                  </a:lnTo>
                  <a:lnTo>
                    <a:pt x="1829" y="1004"/>
                  </a:lnTo>
                  <a:lnTo>
                    <a:pt x="1832" y="974"/>
                  </a:lnTo>
                  <a:lnTo>
                    <a:pt x="1862" y="974"/>
                  </a:lnTo>
                  <a:lnTo>
                    <a:pt x="1901" y="953"/>
                  </a:lnTo>
                  <a:lnTo>
                    <a:pt x="1940" y="899"/>
                  </a:lnTo>
                  <a:lnTo>
                    <a:pt x="1991" y="842"/>
                  </a:lnTo>
                  <a:lnTo>
                    <a:pt x="1976" y="893"/>
                  </a:lnTo>
                  <a:lnTo>
                    <a:pt x="1988" y="905"/>
                  </a:lnTo>
                  <a:lnTo>
                    <a:pt x="2021" y="851"/>
                  </a:lnTo>
                  <a:lnTo>
                    <a:pt x="2036" y="863"/>
                  </a:lnTo>
                  <a:lnTo>
                    <a:pt x="2036" y="899"/>
                  </a:lnTo>
                  <a:lnTo>
                    <a:pt x="2036" y="926"/>
                  </a:lnTo>
                  <a:lnTo>
                    <a:pt x="2075" y="926"/>
                  </a:lnTo>
                  <a:lnTo>
                    <a:pt x="2129" y="941"/>
                  </a:lnTo>
                  <a:lnTo>
                    <a:pt x="2198" y="932"/>
                  </a:lnTo>
                  <a:lnTo>
                    <a:pt x="2267" y="911"/>
                  </a:lnTo>
                  <a:lnTo>
                    <a:pt x="2315" y="869"/>
                  </a:lnTo>
                  <a:lnTo>
                    <a:pt x="2390" y="818"/>
                  </a:lnTo>
                  <a:lnTo>
                    <a:pt x="2438" y="770"/>
                  </a:lnTo>
                  <a:lnTo>
                    <a:pt x="2480" y="698"/>
                  </a:lnTo>
                  <a:lnTo>
                    <a:pt x="2534" y="647"/>
                  </a:lnTo>
                  <a:lnTo>
                    <a:pt x="2552" y="617"/>
                  </a:lnTo>
                  <a:lnTo>
                    <a:pt x="2573" y="575"/>
                  </a:lnTo>
                  <a:lnTo>
                    <a:pt x="2597" y="536"/>
                  </a:lnTo>
                  <a:lnTo>
                    <a:pt x="2741" y="383"/>
                  </a:lnTo>
                  <a:lnTo>
                    <a:pt x="2768" y="347"/>
                  </a:lnTo>
                  <a:lnTo>
                    <a:pt x="2774" y="320"/>
                  </a:lnTo>
                  <a:lnTo>
                    <a:pt x="2789" y="236"/>
                  </a:lnTo>
                  <a:lnTo>
                    <a:pt x="2807" y="209"/>
                  </a:lnTo>
                  <a:lnTo>
                    <a:pt x="2840" y="176"/>
                  </a:lnTo>
                  <a:lnTo>
                    <a:pt x="2855" y="155"/>
                  </a:lnTo>
                  <a:lnTo>
                    <a:pt x="2855" y="128"/>
                  </a:lnTo>
                  <a:lnTo>
                    <a:pt x="2864" y="101"/>
                  </a:lnTo>
                  <a:lnTo>
                    <a:pt x="2934" y="0"/>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4" name="Freeform 41"/>
            <p:cNvSpPr>
              <a:spLocks/>
            </p:cNvSpPr>
            <p:nvPr/>
          </p:nvSpPr>
          <p:spPr bwMode="ltGray">
            <a:xfrm>
              <a:off x="1460" y="2224"/>
              <a:ext cx="32" cy="52"/>
            </a:xfrm>
            <a:custGeom>
              <a:avLst/>
              <a:gdLst>
                <a:gd name="T0" fmla="*/ 3 w 32"/>
                <a:gd name="T1" fmla="*/ 46 h 52"/>
                <a:gd name="T2" fmla="*/ 0 w 32"/>
                <a:gd name="T3" fmla="*/ 19 h 52"/>
                <a:gd name="T4" fmla="*/ 24 w 32"/>
                <a:gd name="T5" fmla="*/ 4 h 52"/>
                <a:gd name="T6" fmla="*/ 21 w 32"/>
                <a:gd name="T7" fmla="*/ 52 h 52"/>
                <a:gd name="T8" fmla="*/ 3 w 32"/>
                <a:gd name="T9" fmla="*/ 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52">
                  <a:moveTo>
                    <a:pt x="3" y="46"/>
                  </a:moveTo>
                  <a:cubicBezTo>
                    <a:pt x="6" y="37"/>
                    <a:pt x="0" y="19"/>
                    <a:pt x="0" y="19"/>
                  </a:cubicBezTo>
                  <a:cubicBezTo>
                    <a:pt x="6" y="2"/>
                    <a:pt x="5" y="0"/>
                    <a:pt x="24" y="4"/>
                  </a:cubicBezTo>
                  <a:cubicBezTo>
                    <a:pt x="30" y="22"/>
                    <a:pt x="32" y="35"/>
                    <a:pt x="21" y="52"/>
                  </a:cubicBezTo>
                  <a:cubicBezTo>
                    <a:pt x="0" y="47"/>
                    <a:pt x="9" y="34"/>
                    <a:pt x="3" y="46"/>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5" name="Freeform 42"/>
            <p:cNvSpPr>
              <a:spLocks/>
            </p:cNvSpPr>
            <p:nvPr/>
          </p:nvSpPr>
          <p:spPr bwMode="ltGray">
            <a:xfrm>
              <a:off x="1117" y="2458"/>
              <a:ext cx="118" cy="46"/>
            </a:xfrm>
            <a:custGeom>
              <a:avLst/>
              <a:gdLst>
                <a:gd name="T0" fmla="*/ 16 w 118"/>
                <a:gd name="T1" fmla="*/ 10 h 46"/>
                <a:gd name="T2" fmla="*/ 52 w 118"/>
                <a:gd name="T3" fmla="*/ 1 h 46"/>
                <a:gd name="T4" fmla="*/ 91 w 118"/>
                <a:gd name="T5" fmla="*/ 7 h 46"/>
                <a:gd name="T6" fmla="*/ 106 w 118"/>
                <a:gd name="T7" fmla="*/ 19 h 46"/>
                <a:gd name="T8" fmla="*/ 88 w 118"/>
                <a:gd name="T9" fmla="*/ 46 h 46"/>
                <a:gd name="T10" fmla="*/ 13 w 118"/>
                <a:gd name="T11" fmla="*/ 43 h 46"/>
                <a:gd name="T12" fmla="*/ 7 w 118"/>
                <a:gd name="T13" fmla="*/ 19 h 46"/>
                <a:gd name="T14" fmla="*/ 16 w 118"/>
                <a:gd name="T15" fmla="*/ 10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46">
                  <a:moveTo>
                    <a:pt x="16" y="10"/>
                  </a:moveTo>
                  <a:cubicBezTo>
                    <a:pt x="31" y="15"/>
                    <a:pt x="38" y="6"/>
                    <a:pt x="52" y="1"/>
                  </a:cubicBezTo>
                  <a:cubicBezTo>
                    <a:pt x="65" y="2"/>
                    <a:pt x="80" y="0"/>
                    <a:pt x="91" y="7"/>
                  </a:cubicBezTo>
                  <a:cubicBezTo>
                    <a:pt x="118" y="25"/>
                    <a:pt x="77" y="9"/>
                    <a:pt x="106" y="19"/>
                  </a:cubicBezTo>
                  <a:cubicBezTo>
                    <a:pt x="103" y="34"/>
                    <a:pt x="103" y="41"/>
                    <a:pt x="88" y="46"/>
                  </a:cubicBezTo>
                  <a:cubicBezTo>
                    <a:pt x="63" y="45"/>
                    <a:pt x="38" y="46"/>
                    <a:pt x="13" y="43"/>
                  </a:cubicBezTo>
                  <a:cubicBezTo>
                    <a:pt x="0" y="42"/>
                    <a:pt x="2" y="27"/>
                    <a:pt x="7" y="19"/>
                  </a:cubicBezTo>
                  <a:cubicBezTo>
                    <a:pt x="18" y="0"/>
                    <a:pt x="16" y="29"/>
                    <a:pt x="16" y="10"/>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6" name="Freeform 43"/>
            <p:cNvSpPr>
              <a:spLocks/>
            </p:cNvSpPr>
            <p:nvPr/>
          </p:nvSpPr>
          <p:spPr bwMode="ltGray">
            <a:xfrm>
              <a:off x="3191" y="110"/>
              <a:ext cx="39" cy="285"/>
            </a:xfrm>
            <a:custGeom>
              <a:avLst/>
              <a:gdLst>
                <a:gd name="T0" fmla="*/ 39 w 39"/>
                <a:gd name="T1" fmla="*/ 285 h 285"/>
                <a:gd name="T2" fmla="*/ 15 w 39"/>
                <a:gd name="T3" fmla="*/ 243 h 285"/>
                <a:gd name="T4" fmla="*/ 9 w 39"/>
                <a:gd name="T5" fmla="*/ 201 h 285"/>
                <a:gd name="T6" fmla="*/ 0 w 39"/>
                <a:gd name="T7" fmla="*/ 165 h 285"/>
                <a:gd name="T8" fmla="*/ 9 w 39"/>
                <a:gd name="T9" fmla="*/ 132 h 285"/>
                <a:gd name="T10" fmla="*/ 18 w 39"/>
                <a:gd name="T11" fmla="*/ 84 h 285"/>
                <a:gd name="T12" fmla="*/ 12 w 39"/>
                <a:gd name="T13" fmla="*/ 39 h 285"/>
                <a:gd name="T14" fmla="*/ 15 w 39"/>
                <a:gd name="T15" fmla="*/ 0 h 2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85">
                  <a:moveTo>
                    <a:pt x="39" y="285"/>
                  </a:moveTo>
                  <a:lnTo>
                    <a:pt x="15" y="243"/>
                  </a:lnTo>
                  <a:lnTo>
                    <a:pt x="9" y="201"/>
                  </a:lnTo>
                  <a:lnTo>
                    <a:pt x="0" y="165"/>
                  </a:lnTo>
                  <a:lnTo>
                    <a:pt x="9" y="132"/>
                  </a:lnTo>
                  <a:lnTo>
                    <a:pt x="18" y="84"/>
                  </a:lnTo>
                  <a:lnTo>
                    <a:pt x="12" y="39"/>
                  </a:lnTo>
                  <a:lnTo>
                    <a:pt x="15" y="0"/>
                  </a:lnTo>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7" name="Freeform 44"/>
            <p:cNvSpPr>
              <a:spLocks/>
            </p:cNvSpPr>
            <p:nvPr/>
          </p:nvSpPr>
          <p:spPr bwMode="ltGray">
            <a:xfrm>
              <a:off x="3185" y="-1"/>
              <a:ext cx="225" cy="399"/>
            </a:xfrm>
            <a:custGeom>
              <a:avLst/>
              <a:gdLst>
                <a:gd name="T0" fmla="*/ 45 w 225"/>
                <a:gd name="T1" fmla="*/ 399 h 399"/>
                <a:gd name="T2" fmla="*/ 21 w 225"/>
                <a:gd name="T3" fmla="*/ 351 h 399"/>
                <a:gd name="T4" fmla="*/ 15 w 225"/>
                <a:gd name="T5" fmla="*/ 303 h 399"/>
                <a:gd name="T6" fmla="*/ 0 w 225"/>
                <a:gd name="T7" fmla="*/ 273 h 399"/>
                <a:gd name="T8" fmla="*/ 18 w 225"/>
                <a:gd name="T9" fmla="*/ 231 h 399"/>
                <a:gd name="T10" fmla="*/ 21 w 225"/>
                <a:gd name="T11" fmla="*/ 207 h 399"/>
                <a:gd name="T12" fmla="*/ 18 w 225"/>
                <a:gd name="T13" fmla="*/ 168 h 399"/>
                <a:gd name="T14" fmla="*/ 15 w 225"/>
                <a:gd name="T15" fmla="*/ 135 h 399"/>
                <a:gd name="T16" fmla="*/ 24 w 225"/>
                <a:gd name="T17" fmla="*/ 99 h 399"/>
                <a:gd name="T18" fmla="*/ 39 w 225"/>
                <a:gd name="T19" fmla="*/ 36 h 399"/>
                <a:gd name="T20" fmla="*/ 39 w 225"/>
                <a:gd name="T21" fmla="*/ 3 h 399"/>
                <a:gd name="T22" fmla="*/ 90 w 225"/>
                <a:gd name="T23" fmla="*/ 0 h 399"/>
                <a:gd name="T24" fmla="*/ 84 w 225"/>
                <a:gd name="T25" fmla="*/ 24 h 399"/>
                <a:gd name="T26" fmla="*/ 99 w 225"/>
                <a:gd name="T27" fmla="*/ 96 h 399"/>
                <a:gd name="T28" fmla="*/ 114 w 225"/>
                <a:gd name="T29" fmla="*/ 129 h 399"/>
                <a:gd name="T30" fmla="*/ 138 w 225"/>
                <a:gd name="T31" fmla="*/ 150 h 399"/>
                <a:gd name="T32" fmla="*/ 153 w 225"/>
                <a:gd name="T33" fmla="*/ 168 h 399"/>
                <a:gd name="T34" fmla="*/ 162 w 225"/>
                <a:gd name="T35" fmla="*/ 186 h 399"/>
                <a:gd name="T36" fmla="*/ 162 w 225"/>
                <a:gd name="T37" fmla="*/ 213 h 399"/>
                <a:gd name="T38" fmla="*/ 177 w 225"/>
                <a:gd name="T39" fmla="*/ 231 h 399"/>
                <a:gd name="T40" fmla="*/ 198 w 225"/>
                <a:gd name="T41" fmla="*/ 234 h 399"/>
                <a:gd name="T42" fmla="*/ 204 w 225"/>
                <a:gd name="T43" fmla="*/ 258 h 399"/>
                <a:gd name="T44" fmla="*/ 216 w 225"/>
                <a:gd name="T45" fmla="*/ 294 h 399"/>
                <a:gd name="T46" fmla="*/ 225 w 225"/>
                <a:gd name="T47" fmla="*/ 318 h 399"/>
                <a:gd name="T48" fmla="*/ 216 w 225"/>
                <a:gd name="T49" fmla="*/ 345 h 399"/>
                <a:gd name="T50" fmla="*/ 207 w 225"/>
                <a:gd name="T51" fmla="*/ 363 h 399"/>
                <a:gd name="T52" fmla="*/ 204 w 225"/>
                <a:gd name="T53" fmla="*/ 324 h 399"/>
                <a:gd name="T54" fmla="*/ 186 w 225"/>
                <a:gd name="T55" fmla="*/ 282 h 399"/>
                <a:gd name="T56" fmla="*/ 126 w 225"/>
                <a:gd name="T57" fmla="*/ 267 h 399"/>
                <a:gd name="T58" fmla="*/ 105 w 225"/>
                <a:gd name="T59" fmla="*/ 246 h 399"/>
                <a:gd name="T60" fmla="*/ 87 w 225"/>
                <a:gd name="T61" fmla="*/ 264 h 399"/>
                <a:gd name="T62" fmla="*/ 69 w 225"/>
                <a:gd name="T63" fmla="*/ 294 h 399"/>
                <a:gd name="T64" fmla="*/ 63 w 225"/>
                <a:gd name="T65" fmla="*/ 324 h 399"/>
                <a:gd name="T66" fmla="*/ 60 w 225"/>
                <a:gd name="T67" fmla="*/ 354 h 399"/>
                <a:gd name="T68" fmla="*/ 48 w 225"/>
                <a:gd name="T69" fmla="*/ 381 h 399"/>
                <a:gd name="T70" fmla="*/ 45 w 225"/>
                <a:gd name="T71" fmla="*/ 399 h 3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5" h="399">
                  <a:moveTo>
                    <a:pt x="45" y="399"/>
                  </a:moveTo>
                  <a:lnTo>
                    <a:pt x="21" y="351"/>
                  </a:lnTo>
                  <a:lnTo>
                    <a:pt x="15" y="303"/>
                  </a:lnTo>
                  <a:lnTo>
                    <a:pt x="0" y="273"/>
                  </a:lnTo>
                  <a:lnTo>
                    <a:pt x="18" y="231"/>
                  </a:lnTo>
                  <a:lnTo>
                    <a:pt x="21" y="207"/>
                  </a:lnTo>
                  <a:lnTo>
                    <a:pt x="18" y="168"/>
                  </a:lnTo>
                  <a:lnTo>
                    <a:pt x="15" y="135"/>
                  </a:lnTo>
                  <a:lnTo>
                    <a:pt x="24" y="99"/>
                  </a:lnTo>
                  <a:lnTo>
                    <a:pt x="39" y="36"/>
                  </a:lnTo>
                  <a:lnTo>
                    <a:pt x="39" y="3"/>
                  </a:lnTo>
                  <a:lnTo>
                    <a:pt x="90" y="0"/>
                  </a:lnTo>
                  <a:lnTo>
                    <a:pt x="84" y="24"/>
                  </a:lnTo>
                  <a:lnTo>
                    <a:pt x="99" y="96"/>
                  </a:lnTo>
                  <a:lnTo>
                    <a:pt x="114" y="129"/>
                  </a:lnTo>
                  <a:lnTo>
                    <a:pt x="138" y="150"/>
                  </a:lnTo>
                  <a:lnTo>
                    <a:pt x="153" y="168"/>
                  </a:lnTo>
                  <a:lnTo>
                    <a:pt x="162" y="186"/>
                  </a:lnTo>
                  <a:lnTo>
                    <a:pt x="162" y="213"/>
                  </a:lnTo>
                  <a:lnTo>
                    <a:pt x="177" y="231"/>
                  </a:lnTo>
                  <a:lnTo>
                    <a:pt x="198" y="234"/>
                  </a:lnTo>
                  <a:lnTo>
                    <a:pt x="204" y="258"/>
                  </a:lnTo>
                  <a:lnTo>
                    <a:pt x="216" y="294"/>
                  </a:lnTo>
                  <a:lnTo>
                    <a:pt x="225" y="318"/>
                  </a:lnTo>
                  <a:lnTo>
                    <a:pt x="216" y="345"/>
                  </a:lnTo>
                  <a:lnTo>
                    <a:pt x="207" y="363"/>
                  </a:lnTo>
                  <a:lnTo>
                    <a:pt x="204" y="324"/>
                  </a:lnTo>
                  <a:lnTo>
                    <a:pt x="186" y="282"/>
                  </a:lnTo>
                  <a:lnTo>
                    <a:pt x="126" y="267"/>
                  </a:lnTo>
                  <a:lnTo>
                    <a:pt x="105" y="246"/>
                  </a:lnTo>
                  <a:lnTo>
                    <a:pt x="87" y="264"/>
                  </a:lnTo>
                  <a:lnTo>
                    <a:pt x="69" y="294"/>
                  </a:lnTo>
                  <a:lnTo>
                    <a:pt x="63" y="324"/>
                  </a:lnTo>
                  <a:lnTo>
                    <a:pt x="60" y="354"/>
                  </a:lnTo>
                  <a:lnTo>
                    <a:pt x="48" y="381"/>
                  </a:lnTo>
                  <a:lnTo>
                    <a:pt x="45" y="399"/>
                  </a:ln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sp>
          <p:nvSpPr>
            <p:cNvPr id="2098" name="Freeform 45"/>
            <p:cNvSpPr>
              <a:spLocks/>
            </p:cNvSpPr>
            <p:nvPr/>
          </p:nvSpPr>
          <p:spPr bwMode="ltGray">
            <a:xfrm>
              <a:off x="4130" y="215"/>
              <a:ext cx="116" cy="123"/>
            </a:xfrm>
            <a:custGeom>
              <a:avLst/>
              <a:gdLst>
                <a:gd name="T0" fmla="*/ 0 w 116"/>
                <a:gd name="T1" fmla="*/ 120 h 123"/>
                <a:gd name="T2" fmla="*/ 30 w 116"/>
                <a:gd name="T3" fmla="*/ 75 h 123"/>
                <a:gd name="T4" fmla="*/ 111 w 116"/>
                <a:gd name="T5" fmla="*/ 0 h 123"/>
                <a:gd name="T6" fmla="*/ 105 w 116"/>
                <a:gd name="T7" fmla="*/ 42 h 123"/>
                <a:gd name="T8" fmla="*/ 24 w 116"/>
                <a:gd name="T9" fmla="*/ 123 h 123"/>
                <a:gd name="T10" fmla="*/ 0 w 116"/>
                <a:gd name="T11" fmla="*/ 12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23">
                  <a:moveTo>
                    <a:pt x="0" y="120"/>
                  </a:moveTo>
                  <a:cubicBezTo>
                    <a:pt x="9" y="94"/>
                    <a:pt x="14" y="99"/>
                    <a:pt x="30" y="75"/>
                  </a:cubicBezTo>
                  <a:cubicBezTo>
                    <a:pt x="54" y="38"/>
                    <a:pt x="62" y="8"/>
                    <a:pt x="111" y="0"/>
                  </a:cubicBezTo>
                  <a:cubicBezTo>
                    <a:pt x="116" y="15"/>
                    <a:pt x="110" y="27"/>
                    <a:pt x="105" y="42"/>
                  </a:cubicBezTo>
                  <a:cubicBezTo>
                    <a:pt x="91" y="84"/>
                    <a:pt x="58" y="100"/>
                    <a:pt x="24" y="123"/>
                  </a:cubicBezTo>
                  <a:cubicBezTo>
                    <a:pt x="16" y="122"/>
                    <a:pt x="0" y="120"/>
                    <a:pt x="0" y="120"/>
                  </a:cubicBezTo>
                  <a:close/>
                </a:path>
              </a:pathLst>
            </a:custGeom>
            <a:solidFill>
              <a:schemeClr val="bg2"/>
            </a:solidFill>
            <a:ln>
              <a:noFill/>
            </a:ln>
            <a:effectLst/>
            <a:extLst>
              <a:ext uri="{91240B29-F687-4F45-9708-019B960494DF}">
                <a14:hiddenLine xmlns:a14="http://schemas.microsoft.com/office/drawing/2010/main" w="9525" cap="flat" cmpd="sng">
                  <a:solidFill>
                    <a:srgbClr val="9F8B4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a:solidFill>
                  <a:srgbClr val="003366"/>
                </a:solidFill>
                <a:latin typeface="Verdana" pitchFamily="34" charset="0"/>
              </a:endParaRPr>
            </a:p>
          </p:txBody>
        </p:sp>
      </p:grpSp>
      <p:sp>
        <p:nvSpPr>
          <p:cNvPr id="88110" name="Rectangle 46"/>
          <p:cNvSpPr>
            <a:spLocks noGrp="1" noChangeArrowheads="1"/>
          </p:cNvSpPr>
          <p:nvPr>
            <p:ph type="title"/>
          </p:nvPr>
        </p:nvSpPr>
        <p:spPr bwMode="auto">
          <a:xfrm>
            <a:off x="457200" y="279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2" name="Rectangle 47"/>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8112" name="Rectangle 4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solidFill>
                  <a:schemeClr val="bg2"/>
                </a:solidFill>
                <a:latin typeface="Times New Roman" pitchFamily="18" charset="0"/>
                <a:ea typeface="ＭＳ Ｐゴシック" pitchFamily="50" charset="-128"/>
              </a:defRPr>
            </a:lvl1pPr>
          </a:lstStyle>
          <a:p>
            <a:pPr fontAlgn="base">
              <a:spcBef>
                <a:spcPct val="0"/>
              </a:spcBef>
              <a:spcAft>
                <a:spcPct val="0"/>
              </a:spcAft>
              <a:defRPr/>
            </a:pPr>
            <a:endParaRPr lang="en-US" altLang="ja-JP">
              <a:solidFill>
                <a:srgbClr val="79A9AF"/>
              </a:solidFill>
            </a:endParaRPr>
          </a:p>
        </p:txBody>
      </p:sp>
      <p:sp>
        <p:nvSpPr>
          <p:cNvPr id="88113" name="Rectangle 4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a:solidFill>
                  <a:schemeClr val="bg2"/>
                </a:solidFill>
                <a:latin typeface="Times New Roman" pitchFamily="18" charset="0"/>
                <a:ea typeface="ＭＳ Ｐゴシック" pitchFamily="50" charset="-128"/>
              </a:defRPr>
            </a:lvl1pPr>
          </a:lstStyle>
          <a:p>
            <a:pPr fontAlgn="base">
              <a:spcBef>
                <a:spcPct val="0"/>
              </a:spcBef>
              <a:spcAft>
                <a:spcPct val="0"/>
              </a:spcAft>
              <a:defRPr/>
            </a:pPr>
            <a:endParaRPr lang="en-US" altLang="ja-JP">
              <a:solidFill>
                <a:srgbClr val="79A9AF"/>
              </a:solidFill>
            </a:endParaRPr>
          </a:p>
        </p:txBody>
      </p:sp>
      <p:sp>
        <p:nvSpPr>
          <p:cNvPr id="88114" name="Rectangle 5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solidFill>
                  <a:schemeClr val="bg2"/>
                </a:solidFill>
                <a:latin typeface="Times New Roman" pitchFamily="18" charset="0"/>
                <a:ea typeface="ＭＳ Ｐゴシック" pitchFamily="50" charset="-128"/>
              </a:defRPr>
            </a:lvl1pPr>
          </a:lstStyle>
          <a:p>
            <a:pPr fontAlgn="base">
              <a:spcBef>
                <a:spcPct val="0"/>
              </a:spcBef>
              <a:spcAft>
                <a:spcPct val="0"/>
              </a:spcAft>
              <a:defRPr/>
            </a:pPr>
            <a:fld id="{5D0003F9-021C-4DFC-9284-E3F98095B772}" type="slidenum">
              <a:rPr lang="en-US" altLang="ja-JP">
                <a:solidFill>
                  <a:srgbClr val="79A9AF"/>
                </a:solidFill>
              </a:rPr>
              <a:pPr fontAlgn="base">
                <a:spcBef>
                  <a:spcPct val="0"/>
                </a:spcBef>
                <a:spcAft>
                  <a:spcPct val="0"/>
                </a:spcAft>
                <a:defRPr/>
              </a:pPr>
              <a:t>‹#›</a:t>
            </a:fld>
            <a:endParaRPr lang="en-US" altLang="ja-JP">
              <a:solidFill>
                <a:srgbClr val="79A9AF"/>
              </a:solidFill>
            </a:endParaRPr>
          </a:p>
        </p:txBody>
      </p:sp>
    </p:spTree>
    <p:extLst>
      <p:ext uri="{BB962C8B-B14F-4D97-AF65-F5344CB8AC3E}">
        <p14:creationId xmlns:p14="http://schemas.microsoft.com/office/powerpoint/2010/main" val="32616688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slow">
    <p:fade/>
  </p:transition>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b="1">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b="1">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b="1">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b="1">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b="1">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22.jpeg"/><Relationship Id="rId7"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52.jpeg"/><Relationship Id="rId4" Type="http://schemas.openxmlformats.org/officeDocument/2006/relationships/image" Target="../media/image33.jpeg"/><Relationship Id="rId9" Type="http://schemas.openxmlformats.org/officeDocument/2006/relationships/image" Target="../media/image114.png"/></Relationships>
</file>

<file path=ppt/slides/_rels/slide1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ity.chiba.jp/zoo/" TargetMode="Externa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hyperlink" Target="http://www.city.chiba.jp/zoo/"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hyperlink" Target="http://www.city.chiba.jp/zoo/"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548680"/>
            <a:ext cx="7772400" cy="2209153"/>
          </a:xfrm>
        </p:spPr>
        <p:txBody>
          <a:bodyPr/>
          <a:lstStyle/>
          <a:p>
            <a:pPr algn="ctr"/>
            <a:r>
              <a:rPr kumimoji="1" lang="en-US" altLang="ja-JP" sz="7200" dirty="0" smtClean="0">
                <a:latin typeface="Tahoma" panose="020B0604030504040204" pitchFamily="34" charset="0"/>
                <a:ea typeface="Tahoma" panose="020B0604030504040204" pitchFamily="34" charset="0"/>
                <a:cs typeface="Tahoma" panose="020B0604030504040204" pitchFamily="34" charset="0"/>
              </a:rPr>
              <a:t>Mission of </a:t>
            </a:r>
            <a:r>
              <a:rPr lang="en-US" altLang="ja-JP" sz="7200" dirty="0" smtClean="0">
                <a:latin typeface="Tahoma" panose="020B0604030504040204" pitchFamily="34" charset="0"/>
                <a:ea typeface="Tahoma" panose="020B0604030504040204" pitchFamily="34" charset="0"/>
                <a:cs typeface="Tahoma" panose="020B0604030504040204" pitchFamily="34" charset="0"/>
              </a:rPr>
              <a:t>A</a:t>
            </a:r>
            <a:r>
              <a:rPr kumimoji="1" lang="en-US" altLang="ja-JP" sz="7200" dirty="0" smtClean="0">
                <a:latin typeface="Tahoma" panose="020B0604030504040204" pitchFamily="34" charset="0"/>
                <a:ea typeface="Tahoma" panose="020B0604030504040204" pitchFamily="34" charset="0"/>
                <a:cs typeface="Tahoma" panose="020B0604030504040204" pitchFamily="34" charset="0"/>
              </a:rPr>
              <a:t>ZEC </a:t>
            </a:r>
            <a:br>
              <a:rPr kumimoji="1" lang="en-US" altLang="ja-JP" sz="7200" dirty="0" smtClean="0">
                <a:latin typeface="Tahoma" panose="020B0604030504040204" pitchFamily="34" charset="0"/>
                <a:ea typeface="Tahoma" panose="020B0604030504040204" pitchFamily="34" charset="0"/>
                <a:cs typeface="Tahoma" panose="020B0604030504040204" pitchFamily="34" charset="0"/>
              </a:rPr>
            </a:br>
            <a:r>
              <a:rPr kumimoji="1" lang="en-US" altLang="ja-JP" sz="7200" dirty="0" smtClean="0">
                <a:latin typeface="Tahoma" panose="020B0604030504040204" pitchFamily="34" charset="0"/>
                <a:ea typeface="Tahoma" panose="020B0604030504040204" pitchFamily="34" charset="0"/>
                <a:cs typeface="Tahoma" panose="020B0604030504040204" pitchFamily="34" charset="0"/>
              </a:rPr>
              <a:t>in the Future</a:t>
            </a:r>
            <a:endParaRPr kumimoji="1" lang="ja-JP" altLang="en-US" sz="7200" dirty="0">
              <a:latin typeface="Tahoma" panose="020B0604030504040204" pitchFamily="34" charset="0"/>
              <a:cs typeface="Tahoma" panose="020B0604030504040204" pitchFamily="34" charset="0"/>
            </a:endParaRPr>
          </a:p>
        </p:txBody>
      </p:sp>
      <p:sp>
        <p:nvSpPr>
          <p:cNvPr id="3" name="サブタイトル 2"/>
          <p:cNvSpPr>
            <a:spLocks noGrp="1"/>
          </p:cNvSpPr>
          <p:nvPr>
            <p:ph type="subTitle" idx="1"/>
          </p:nvPr>
        </p:nvSpPr>
        <p:spPr>
          <a:xfrm>
            <a:off x="1043608" y="3140968"/>
            <a:ext cx="7117180" cy="2612060"/>
          </a:xfrm>
        </p:spPr>
        <p:txBody>
          <a:bodyPr>
            <a:noAutofit/>
          </a:bodyPr>
          <a:lstStyle/>
          <a:p>
            <a:pPr algn="ctr"/>
            <a:r>
              <a:rPr lang="en-US" altLang="ja-JP" sz="3200" dirty="0" smtClean="0">
                <a:latin typeface="Tahoma" panose="020B0604030504040204" pitchFamily="34" charset="0"/>
                <a:ea typeface="Tahoma" panose="020B0604030504040204" pitchFamily="34" charset="0"/>
                <a:cs typeface="Tahoma" panose="020B0604030504040204" pitchFamily="34" charset="0"/>
              </a:rPr>
              <a:t>Hiroyuki “Hiro” TAKAHASHI</a:t>
            </a:r>
          </a:p>
          <a:p>
            <a:pPr algn="ctr"/>
            <a:r>
              <a:rPr kumimoji="1" lang="en-US" altLang="ja-JP" sz="3200" dirty="0" smtClean="0">
                <a:latin typeface="Tahoma" panose="020B0604030504040204" pitchFamily="34" charset="0"/>
                <a:ea typeface="Tahoma" panose="020B0604030504040204" pitchFamily="34" charset="0"/>
                <a:cs typeface="Tahoma" panose="020B0604030504040204" pitchFamily="34" charset="0"/>
              </a:rPr>
              <a:t>President</a:t>
            </a:r>
          </a:p>
          <a:p>
            <a:pPr algn="ctr"/>
            <a:r>
              <a:rPr lang="en-US" altLang="ja-JP" sz="3200" dirty="0" smtClean="0">
                <a:latin typeface="Tahoma" panose="020B0604030504040204" pitchFamily="34" charset="0"/>
                <a:ea typeface="Tahoma" panose="020B0604030504040204" pitchFamily="34" charset="0"/>
                <a:cs typeface="Tahoma" panose="020B0604030504040204" pitchFamily="34" charset="0"/>
              </a:rPr>
              <a:t>Japanese Zoo and Aquarium Educators (JZAE)</a:t>
            </a:r>
            <a:endParaRPr kumimoji="1" lang="ja-JP" altLang="en-US" sz="3200" dirty="0">
              <a:latin typeface="Tahoma" panose="020B0604030504040204" pitchFamily="34" charset="0"/>
              <a:cs typeface="Tahoma" panose="020B0604030504040204" pitchFamily="34" charset="0"/>
            </a:endParaRPr>
          </a:p>
        </p:txBody>
      </p:sp>
      <p:pic>
        <p:nvPicPr>
          <p:cNvPr id="4" name="Picture 2" descr="C:\Users\Hiro TAKAHASHI\Desktop\宏之のファイル\Zoo教研\JZAE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5560842"/>
            <a:ext cx="2362027" cy="128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iro TAKAHASHI\Desktop\宏之のファイル\AZEC\AZEC 7th Thailand (2019)\KeyNoteSpeech\logo-azec-20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5175636"/>
            <a:ext cx="3130068" cy="15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2651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iro TAKAHASHI\Desktop\宏之のファイル\Zoo教研\JZAE_logo.jpg"/>
          <p:cNvPicPr>
            <a:picLocks noChangeAspect="1" noChangeArrowheads="1"/>
          </p:cNvPicPr>
          <p:nvPr/>
        </p:nvPicPr>
        <p:blipFill>
          <a:blip r:embed="rId2">
            <a:extLst>
              <a:ext uri="{28A0092B-C50C-407E-A947-70E740481C1C}">
                <a14:useLocalDpi xmlns:a14="http://schemas.microsoft.com/office/drawing/2010/main" val="0"/>
              </a:ext>
            </a:extLst>
          </a:blip>
          <a:srcRect t="5605"/>
          <a:stretch>
            <a:fillRect/>
          </a:stretch>
        </p:blipFill>
        <p:spPr bwMode="auto">
          <a:xfrm>
            <a:off x="2868613" y="0"/>
            <a:ext cx="32639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6"/>
          <p:cNvSpPr txBox="1">
            <a:spLocks noChangeArrowheads="1"/>
          </p:cNvSpPr>
          <p:nvPr/>
        </p:nvSpPr>
        <p:spPr bwMode="auto">
          <a:xfrm>
            <a:off x="250825" y="1557338"/>
            <a:ext cx="8569325"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3600" dirty="0">
                <a:solidFill>
                  <a:schemeClr val="bg1"/>
                </a:solidFill>
              </a:rPr>
              <a:t>■</a:t>
            </a:r>
            <a:r>
              <a:rPr lang="en-US" altLang="ja-JP" dirty="0">
                <a:solidFill>
                  <a:schemeClr val="bg1"/>
                </a:solidFill>
              </a:rPr>
              <a:t>JZAE was born in 1975, and it is the </a:t>
            </a:r>
            <a:r>
              <a:rPr lang="en-US" altLang="ja-JP" dirty="0" smtClean="0">
                <a:solidFill>
                  <a:schemeClr val="bg1"/>
                </a:solidFill>
              </a:rPr>
              <a:t>44         </a:t>
            </a:r>
            <a:r>
              <a:rPr lang="en-US" altLang="ja-JP" dirty="0">
                <a:solidFill>
                  <a:schemeClr val="bg1"/>
                </a:solidFill>
              </a:rPr>
              <a:t>years anniversary in </a:t>
            </a:r>
            <a:r>
              <a:rPr lang="en-US" altLang="ja-JP" dirty="0" smtClean="0">
                <a:solidFill>
                  <a:schemeClr val="bg1"/>
                </a:solidFill>
              </a:rPr>
              <a:t>2019. </a:t>
            </a:r>
            <a:endParaRPr lang="en-US" altLang="ja-JP" dirty="0">
              <a:solidFill>
                <a:schemeClr val="bg1"/>
              </a:solidFill>
            </a:endParaRPr>
          </a:p>
          <a:p>
            <a:pPr eaLnBrk="1" hangingPunct="1">
              <a:spcBef>
                <a:spcPct val="50000"/>
              </a:spcBef>
              <a:buFontTx/>
              <a:buNone/>
            </a:pPr>
            <a:r>
              <a:rPr lang="en-US" altLang="ja-JP" dirty="0">
                <a:solidFill>
                  <a:schemeClr val="bg1"/>
                </a:solidFill>
              </a:rPr>
              <a:t>※IZE was founded in 1972.</a:t>
            </a:r>
          </a:p>
          <a:p>
            <a:pPr eaLnBrk="1" hangingPunct="1">
              <a:spcBef>
                <a:spcPct val="50000"/>
              </a:spcBef>
              <a:buFontTx/>
              <a:buNone/>
            </a:pPr>
            <a:r>
              <a:rPr lang="en-US" altLang="ja-JP" dirty="0">
                <a:solidFill>
                  <a:schemeClr val="bg1"/>
                </a:solidFill>
              </a:rPr>
              <a:t>■It is </a:t>
            </a:r>
            <a:r>
              <a:rPr lang="en-US" altLang="ja-JP" dirty="0">
                <a:solidFill>
                  <a:schemeClr val="bg1"/>
                </a:solidFill>
                <a:latin typeface="Tahoma" pitchFamily="34" charset="0"/>
                <a:cs typeface="Tahoma" pitchFamily="34" charset="0"/>
              </a:rPr>
              <a:t>the most historic study group about zoo and aquarium education in Japan. </a:t>
            </a:r>
            <a:endParaRPr lang="en-US" altLang="ja-JP" dirty="0">
              <a:solidFill>
                <a:schemeClr val="bg1"/>
              </a:solidFill>
            </a:endParaRPr>
          </a:p>
          <a:p>
            <a:pPr eaLnBrk="1" hangingPunct="1">
              <a:spcBef>
                <a:spcPct val="50000"/>
              </a:spcBef>
              <a:buFontTx/>
              <a:buNone/>
            </a:pPr>
            <a:r>
              <a:rPr lang="en-US" altLang="ja-JP" dirty="0">
                <a:solidFill>
                  <a:schemeClr val="bg1"/>
                </a:solidFill>
              </a:rPr>
              <a:t>■The 175 members participate and are registered in 2015.</a:t>
            </a:r>
            <a:r>
              <a:rPr lang="ja-JP" altLang="en-US" dirty="0">
                <a:solidFill>
                  <a:schemeClr val="bg1"/>
                </a:solidFill>
              </a:rPr>
              <a:t>　</a:t>
            </a:r>
            <a:r>
              <a:rPr lang="en-US" altLang="ja-JP" dirty="0">
                <a:solidFill>
                  <a:schemeClr val="bg1"/>
                </a:solidFill>
              </a:rPr>
              <a:t>(+18 Affiliate &amp; Corporate Members)</a:t>
            </a:r>
          </a:p>
        </p:txBody>
      </p:sp>
    </p:spTree>
    <p:extLst>
      <p:ext uri="{BB962C8B-B14F-4D97-AF65-F5344CB8AC3E}">
        <p14:creationId xmlns:p14="http://schemas.microsoft.com/office/powerpoint/2010/main" val="356264609"/>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611" y="116632"/>
            <a:ext cx="6552727" cy="6552727"/>
          </a:xfrm>
        </p:spPr>
      </p:pic>
      <p:sp>
        <p:nvSpPr>
          <p:cNvPr id="5" name="円/楕円 4"/>
          <p:cNvSpPr/>
          <p:nvPr/>
        </p:nvSpPr>
        <p:spPr>
          <a:xfrm>
            <a:off x="251520" y="44624"/>
            <a:ext cx="83529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83568" y="8857"/>
            <a:ext cx="8064896" cy="924475"/>
          </a:xfrm>
        </p:spPr>
        <p:txBody>
          <a:bodyPr/>
          <a:lstStyle/>
          <a:p>
            <a:r>
              <a:rPr lang="en-US" altLang="ja-JP" dirty="0" smtClean="0">
                <a:effectLst>
                  <a:outerShdw blurRad="38100" dist="38100" dir="2700000" algn="tl">
                    <a:srgbClr val="000000">
                      <a:alpha val="43137"/>
                    </a:srgbClr>
                  </a:outerShdw>
                </a:effectLst>
              </a:rPr>
              <a:t>Wonderful Farewell Party on the ship</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6260198"/>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47" y="116632"/>
            <a:ext cx="8750341" cy="6562756"/>
          </a:xfrm>
        </p:spPr>
      </p:pic>
      <p:sp>
        <p:nvSpPr>
          <p:cNvPr id="2" name="タイトル 1"/>
          <p:cNvSpPr>
            <a:spLocks noGrp="1"/>
          </p:cNvSpPr>
          <p:nvPr>
            <p:ph type="title"/>
          </p:nvPr>
        </p:nvSpPr>
        <p:spPr>
          <a:xfrm>
            <a:off x="4572000" y="260648"/>
            <a:ext cx="4786694" cy="924475"/>
          </a:xfrm>
        </p:spPr>
        <p:txBody>
          <a:bodyPr/>
          <a:lstStyle/>
          <a:p>
            <a:r>
              <a:rPr kumimoji="1" lang="en-US" altLang="ja-JP" dirty="0" smtClean="0">
                <a:effectLst>
                  <a:outerShdw blurRad="38100" dist="38100" dir="2700000" algn="tl">
                    <a:srgbClr val="000000">
                      <a:alpha val="43137"/>
                    </a:srgbClr>
                  </a:outerShdw>
                </a:effectLst>
              </a:rPr>
              <a:t>What is this box……?</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8656377"/>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8849"/>
            <a:ext cx="8843358" cy="6632519"/>
          </a:xfrm>
        </p:spPr>
      </p:pic>
      <p:sp>
        <p:nvSpPr>
          <p:cNvPr id="2" name="タイトル 1"/>
          <p:cNvSpPr>
            <a:spLocks noGrp="1"/>
          </p:cNvSpPr>
          <p:nvPr>
            <p:ph type="title"/>
          </p:nvPr>
        </p:nvSpPr>
        <p:spPr>
          <a:xfrm>
            <a:off x="179512" y="188640"/>
            <a:ext cx="8712968" cy="1728192"/>
          </a:xfrm>
        </p:spPr>
        <p:txBody>
          <a:bodyPr/>
          <a:lstStyle/>
          <a:p>
            <a:r>
              <a:rPr kumimoji="1" lang="en-US" altLang="ja-JP" dirty="0" smtClean="0"/>
              <a:t>Lots of beautiful cakes……</a:t>
            </a:r>
            <a:br>
              <a:rPr kumimoji="1" lang="en-US" altLang="ja-JP" dirty="0" smtClean="0"/>
            </a:br>
            <a:r>
              <a:rPr lang="en-US" altLang="ja-JP" dirty="0" smtClean="0"/>
              <a:t>Thank you for your hospitality,       Korean Friends!!</a:t>
            </a:r>
            <a:endParaRPr kumimoji="1" lang="ja-JP" altLang="en-US" dirty="0"/>
          </a:p>
        </p:txBody>
      </p:sp>
    </p:spTree>
    <p:extLst>
      <p:ext uri="{BB962C8B-B14F-4D97-AF65-F5344CB8AC3E}">
        <p14:creationId xmlns:p14="http://schemas.microsoft.com/office/powerpoint/2010/main" val="157771906"/>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Thank you for your hospitality, my Korean friends!!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descr="C:\Users\Hiro TAKAHASHI\Desktop\宏之のファイル\AZEC\AZEC 5th Korea (2015)\写真\AZEC2015集合写真.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69" y="1916832"/>
            <a:ext cx="9144000" cy="401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46838"/>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9442" y="908720"/>
            <a:ext cx="7811030" cy="1728192"/>
          </a:xfrm>
        </p:spPr>
        <p:txBody>
          <a:bodyPr/>
          <a:lstStyle/>
          <a:p>
            <a:r>
              <a:rPr lang="en-US" altLang="ja-JP" sz="4400" dirty="0" smtClean="0">
                <a:solidFill>
                  <a:schemeClr val="bg1"/>
                </a:solidFill>
              </a:rPr>
              <a:t>The 6</a:t>
            </a:r>
            <a:r>
              <a:rPr lang="en-US" altLang="ja-JP" sz="4400" baseline="30000" dirty="0" smtClean="0">
                <a:solidFill>
                  <a:schemeClr val="bg1"/>
                </a:solidFill>
              </a:rPr>
              <a:t>th</a:t>
            </a:r>
            <a:r>
              <a:rPr lang="en-US" altLang="ja-JP" sz="4400" dirty="0" smtClean="0">
                <a:solidFill>
                  <a:schemeClr val="bg1"/>
                </a:solidFill>
              </a:rPr>
              <a:t> AZEC 2017</a:t>
            </a:r>
            <a:r>
              <a:rPr lang="ja-JP" altLang="en-US" sz="4400" dirty="0"/>
              <a:t/>
            </a:r>
            <a:br>
              <a:rPr lang="ja-JP" altLang="en-US" sz="4400" dirty="0"/>
            </a:br>
            <a:r>
              <a:rPr lang="ja-JP" altLang="en-US" sz="4400" dirty="0">
                <a:solidFill>
                  <a:schemeClr val="bg1"/>
                </a:solidFill>
              </a:rPr>
              <a:t>　</a:t>
            </a:r>
            <a:r>
              <a:rPr lang="en-US" altLang="ja-JP" sz="4400" dirty="0" smtClean="0">
                <a:solidFill>
                  <a:schemeClr val="bg1"/>
                </a:solidFill>
              </a:rPr>
              <a:t>@ </a:t>
            </a:r>
            <a:r>
              <a:rPr lang="en-US" altLang="ja-JP" sz="4400" dirty="0" smtClean="0">
                <a:solidFill>
                  <a:schemeClr val="bg1"/>
                </a:solidFill>
              </a:rPr>
              <a:t>Pingtung</a:t>
            </a:r>
            <a:r>
              <a:rPr lang="en-US" altLang="ja-JP" sz="4400" dirty="0" smtClean="0">
                <a:solidFill>
                  <a:schemeClr val="bg1"/>
                </a:solidFill>
              </a:rPr>
              <a:t>, Taiwan</a:t>
            </a:r>
            <a:endParaRPr kumimoji="1" lang="ja-JP" altLang="en-US" sz="4400" dirty="0"/>
          </a:p>
        </p:txBody>
      </p:sp>
      <p:pic>
        <p:nvPicPr>
          <p:cNvPr id="5" name="Picture 23"/>
          <p:cNvPicPr>
            <a:picLocks noChangeAspect="1" noChangeArrowheads="1"/>
          </p:cNvPicPr>
          <p:nvPr/>
        </p:nvPicPr>
        <p:blipFill rotWithShape="1">
          <a:blip r:embed="rId2">
            <a:extLst>
              <a:ext uri="{28A0092B-C50C-407E-A947-70E740481C1C}">
                <a14:useLocalDpi xmlns:a14="http://schemas.microsoft.com/office/drawing/2010/main" val="0"/>
              </a:ext>
            </a:extLst>
          </a:blip>
          <a:srcRect l="28956" t="33122" r="30156"/>
          <a:stretch/>
        </p:blipFill>
        <p:spPr bwMode="auto">
          <a:xfrm>
            <a:off x="1140144" y="3280386"/>
            <a:ext cx="674422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Hiro TAKAHASHI\Desktop\宏之のファイル\AZEC\AZEC 6th Taiwan2 (2017)\AZEC2017 logo\cropped-05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858681"/>
            <a:ext cx="6768752" cy="194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63301"/>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752" y="764704"/>
            <a:ext cx="7125113" cy="924475"/>
          </a:xfrm>
        </p:spPr>
        <p:txBody>
          <a:bodyPr/>
          <a:lstStyle/>
          <a:p>
            <a:r>
              <a:rPr kumimoji="1" lang="en-US" altLang="ja-JP" dirty="0" smtClean="0"/>
              <a:t>AZEC 2017, Pingtung, Taiwan</a:t>
            </a:r>
            <a:endParaRPr kumimoji="1" lang="ja-JP" altLang="en-US" dirty="0"/>
          </a:p>
        </p:txBody>
      </p:sp>
      <p:sp>
        <p:nvSpPr>
          <p:cNvPr id="3" name="コンテンツ プレースホルダー 2"/>
          <p:cNvSpPr>
            <a:spLocks noGrp="1"/>
          </p:cNvSpPr>
          <p:nvPr>
            <p:ph idx="1"/>
          </p:nvPr>
        </p:nvSpPr>
        <p:spPr>
          <a:xfrm>
            <a:off x="323528" y="1628801"/>
            <a:ext cx="8640959" cy="5112568"/>
          </a:xfrm>
        </p:spPr>
        <p:txBody>
          <a:bodyPr>
            <a:normAutofit lnSpcReduction="10000"/>
          </a:bodyPr>
          <a:lstStyle/>
          <a:p>
            <a:r>
              <a:rPr lang="en-US" altLang="ja-JP" dirty="0"/>
              <a:t> </a:t>
            </a:r>
            <a:r>
              <a:rPr lang="en-US" altLang="ja-JP" sz="2400" dirty="0"/>
              <a:t>“Dance with the Popular Science Education</a:t>
            </a:r>
            <a:r>
              <a:rPr lang="en-US" altLang="ja-JP" sz="2400" dirty="0" smtClean="0"/>
              <a:t>”</a:t>
            </a:r>
          </a:p>
          <a:p>
            <a:r>
              <a:rPr lang="en-US" altLang="ja-JP" sz="2400" dirty="0"/>
              <a:t>The theme reflects the international science communities have paid attention to popular science communication recently. The science education is the fundamental of the popular science communication, and the scientific knowledge is delivered by understandable and motivating approaches with various media. The conference will also consult with Asian zoo educators, to allow experts and scholars from the fields of science education, popular science communication as well as zoo educators to gather together to share and discuss by means of keynote speeches, seminars, paper presentation and workshops.</a:t>
            </a:r>
            <a:endParaRPr kumimoji="1" lang="ja-JP" altLang="en-US" sz="24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089" y="92606"/>
            <a:ext cx="3168352" cy="90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22623"/>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16293"/>
            <a:ext cx="7125113" cy="924475"/>
          </a:xfrm>
        </p:spPr>
        <p:txBody>
          <a:bodyPr/>
          <a:lstStyle/>
          <a:p>
            <a:r>
              <a:rPr kumimoji="1" lang="en-US" altLang="ja-JP" dirty="0" smtClean="0"/>
              <a:t>AZEC 2017, Pingtung, Taiwan</a:t>
            </a:r>
            <a:endParaRPr kumimoji="1" lang="ja-JP" altLang="en-US" dirty="0"/>
          </a:p>
        </p:txBody>
      </p:sp>
      <p:sp>
        <p:nvSpPr>
          <p:cNvPr id="3" name="コンテンツ プレースホルダー 2"/>
          <p:cNvSpPr>
            <a:spLocks noGrp="1"/>
          </p:cNvSpPr>
          <p:nvPr>
            <p:ph idx="1"/>
          </p:nvPr>
        </p:nvSpPr>
        <p:spPr>
          <a:xfrm>
            <a:off x="395536" y="1412777"/>
            <a:ext cx="8136904" cy="5256584"/>
          </a:xfrm>
        </p:spPr>
        <p:txBody>
          <a:bodyPr>
            <a:normAutofit lnSpcReduction="10000"/>
          </a:bodyPr>
          <a:lstStyle/>
          <a:p>
            <a:pPr marL="0" indent="0">
              <a:buNone/>
            </a:pPr>
            <a:r>
              <a:rPr lang="ja-JP" altLang="en-US" sz="3000" dirty="0" smtClean="0"/>
              <a:t>☆</a:t>
            </a:r>
            <a:r>
              <a:rPr lang="en-US" altLang="ja-JP" sz="2800" dirty="0" smtClean="0"/>
              <a:t>The </a:t>
            </a:r>
            <a:r>
              <a:rPr lang="en-US" altLang="ja-JP" sz="2800" dirty="0"/>
              <a:t>conference provides chances</a:t>
            </a:r>
            <a:r>
              <a:rPr lang="en-US" altLang="ja-JP" sz="2800" dirty="0" smtClean="0"/>
              <a:t>:</a:t>
            </a:r>
            <a:endParaRPr lang="en-US" altLang="ja-JP" dirty="0"/>
          </a:p>
          <a:p>
            <a:r>
              <a:rPr lang="en-US" altLang="ja-JP" sz="2200" dirty="0"/>
              <a:t>To support the connection, exchange and development of popular science education dialogue internationally.</a:t>
            </a:r>
          </a:p>
          <a:p>
            <a:r>
              <a:rPr lang="en-US" altLang="ja-JP" sz="2200" dirty="0"/>
              <a:t>To encourage the collaboration between formal and informal science educators.</a:t>
            </a:r>
          </a:p>
          <a:p>
            <a:r>
              <a:rPr lang="en-US" altLang="ja-JP" sz="2200" dirty="0"/>
              <a:t>To promote the citizen awareness of wildlife conservation and biodiversity.</a:t>
            </a:r>
          </a:p>
          <a:p>
            <a:r>
              <a:rPr lang="en-US" altLang="ja-JP" sz="2200" dirty="0"/>
              <a:t>To exchange innovative ideas and techniques for formal and informal science education.</a:t>
            </a:r>
          </a:p>
          <a:p>
            <a:r>
              <a:rPr lang="en-US" altLang="ja-JP" sz="2200" dirty="0"/>
              <a:t>To offer opportunities for researchers and scholars to exchange research and instructional practices in formal and informal science education.</a:t>
            </a:r>
            <a:endParaRPr kumimoji="1" lang="ja-JP" altLang="en-US" sz="22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754376"/>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20688"/>
            <a:ext cx="7125113" cy="924475"/>
          </a:xfrm>
        </p:spPr>
        <p:txBody>
          <a:bodyPr/>
          <a:lstStyle/>
          <a:p>
            <a:r>
              <a:rPr kumimoji="1" lang="en-US" altLang="ja-JP" dirty="0" smtClean="0"/>
              <a:t>AZEC 2017, Pingtung, Taiwan</a:t>
            </a:r>
            <a:endParaRPr kumimoji="1" lang="ja-JP" altLang="en-US" dirty="0"/>
          </a:p>
        </p:txBody>
      </p:sp>
      <p:sp>
        <p:nvSpPr>
          <p:cNvPr id="3" name="コンテンツ プレースホルダー 2"/>
          <p:cNvSpPr>
            <a:spLocks noGrp="1"/>
          </p:cNvSpPr>
          <p:nvPr>
            <p:ph idx="1"/>
          </p:nvPr>
        </p:nvSpPr>
        <p:spPr>
          <a:xfrm>
            <a:off x="395536" y="1628801"/>
            <a:ext cx="7992888" cy="4896544"/>
          </a:xfrm>
        </p:spPr>
        <p:txBody>
          <a:bodyPr>
            <a:normAutofit/>
          </a:bodyPr>
          <a:lstStyle/>
          <a:p>
            <a:r>
              <a:rPr lang="en-US" altLang="ja-JP" sz="2400" dirty="0" smtClean="0"/>
              <a:t>November </a:t>
            </a:r>
            <a:r>
              <a:rPr lang="en-US" altLang="ja-JP" sz="2400" dirty="0"/>
              <a:t>9 (Thursday) to November 12 (Sunday), </a:t>
            </a:r>
            <a:r>
              <a:rPr lang="en-US" altLang="ja-JP" sz="2400" dirty="0" smtClean="0"/>
              <a:t>2017</a:t>
            </a:r>
          </a:p>
          <a:p>
            <a:r>
              <a:rPr lang="en-US" altLang="ja-JP" sz="2400" dirty="0" smtClean="0"/>
              <a:t>Venues: National </a:t>
            </a:r>
            <a:r>
              <a:rPr lang="en-US" altLang="ja-JP" sz="2400" dirty="0"/>
              <a:t>Pingtung </a:t>
            </a:r>
            <a:r>
              <a:rPr lang="en-US" altLang="ja-JP" sz="2400" dirty="0" smtClean="0"/>
              <a:t>University</a:t>
            </a:r>
          </a:p>
          <a:p>
            <a:r>
              <a:rPr lang="en-US" altLang="ja-JP" sz="2400" dirty="0" smtClean="0"/>
              <a:t>Organizers:                                                   Association </a:t>
            </a:r>
            <a:r>
              <a:rPr lang="en-US" altLang="ja-JP" sz="2400" dirty="0"/>
              <a:t>of Science Education in </a:t>
            </a:r>
            <a:r>
              <a:rPr lang="en-US" altLang="ja-JP" sz="2400" dirty="0" smtClean="0"/>
              <a:t>Taiwan  (ASET)</a:t>
            </a:r>
            <a:endParaRPr lang="en-US" altLang="ja-JP" sz="2400" dirty="0"/>
          </a:p>
          <a:p>
            <a:pPr marL="0" indent="0">
              <a:buNone/>
            </a:pPr>
            <a:r>
              <a:rPr lang="en-US" altLang="ja-JP" sz="2400" dirty="0" smtClean="0"/>
              <a:t>    Department </a:t>
            </a:r>
            <a:r>
              <a:rPr lang="en-US" altLang="ja-JP" sz="2400" dirty="0"/>
              <a:t>of Science Communication, </a:t>
            </a:r>
            <a:r>
              <a:rPr lang="en-US" altLang="ja-JP" sz="2400" dirty="0" smtClean="0"/>
              <a:t>                 </a:t>
            </a:r>
          </a:p>
          <a:p>
            <a:pPr marL="0" indent="0">
              <a:buNone/>
            </a:pPr>
            <a:r>
              <a:rPr lang="en-US" altLang="ja-JP" sz="2400" dirty="0"/>
              <a:t> </a:t>
            </a:r>
            <a:r>
              <a:rPr lang="en-US" altLang="ja-JP" sz="2400" dirty="0" smtClean="0"/>
              <a:t>   National </a:t>
            </a:r>
            <a:r>
              <a:rPr lang="en-US" altLang="ja-JP" sz="2400" dirty="0"/>
              <a:t>Pingtung </a:t>
            </a:r>
            <a:r>
              <a:rPr lang="en-US" altLang="ja-JP" sz="2400" dirty="0" err="1" smtClean="0"/>
              <a:t>Universitiy</a:t>
            </a:r>
            <a:endParaRPr lang="en-US" altLang="ja-JP" sz="2400" dirty="0"/>
          </a:p>
          <a:p>
            <a:pPr marL="0" indent="0">
              <a:buNone/>
            </a:pPr>
            <a:r>
              <a:rPr lang="en-US" altLang="ja-JP" sz="2400" dirty="0" smtClean="0"/>
              <a:t>    National </a:t>
            </a:r>
            <a:r>
              <a:rPr lang="en-US" altLang="ja-JP" sz="2400" dirty="0"/>
              <a:t>Museum of Marine Biology &amp; Aquarium</a:t>
            </a:r>
          </a:p>
          <a:p>
            <a:endParaRPr kumimoji="1" lang="ja-JP" altLang="en-US"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15201"/>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836712"/>
            <a:ext cx="7739019" cy="924475"/>
          </a:xfrm>
        </p:spPr>
        <p:txBody>
          <a:bodyPr/>
          <a:lstStyle/>
          <a:p>
            <a:r>
              <a:rPr kumimoji="1" lang="en-US" altLang="ja-JP" sz="4000" dirty="0" smtClean="0"/>
              <a:t>AZEC 2017, </a:t>
            </a:r>
            <a:r>
              <a:rPr kumimoji="1" lang="en-US" altLang="ja-JP" sz="4000" dirty="0" err="1" smtClean="0"/>
              <a:t>Pintgung</a:t>
            </a:r>
            <a:r>
              <a:rPr kumimoji="1" lang="en-US" altLang="ja-JP" sz="4000" dirty="0" smtClean="0"/>
              <a:t>, Taiwan</a:t>
            </a:r>
            <a:endParaRPr kumimoji="1" lang="ja-JP" altLang="en-US" sz="4000" dirty="0"/>
          </a:p>
        </p:txBody>
      </p:sp>
      <p:sp>
        <p:nvSpPr>
          <p:cNvPr id="3" name="コンテンツ プレースホルダー 2"/>
          <p:cNvSpPr>
            <a:spLocks noGrp="1"/>
          </p:cNvSpPr>
          <p:nvPr>
            <p:ph idx="1"/>
          </p:nvPr>
        </p:nvSpPr>
        <p:spPr>
          <a:xfrm>
            <a:off x="467544" y="1807361"/>
            <a:ext cx="8280920" cy="4051437"/>
          </a:xfrm>
        </p:spPr>
        <p:txBody>
          <a:bodyPr>
            <a:normAutofit/>
          </a:bodyPr>
          <a:lstStyle/>
          <a:p>
            <a:r>
              <a:rPr kumimoji="1" lang="en-US" altLang="ja-JP" sz="2800" dirty="0" smtClean="0"/>
              <a:t>Participants: 222 people from 7 countries and regions (Main land of China, Hong Kong, Taiwan, Thailand, South Korea, Japan and Australia )</a:t>
            </a:r>
          </a:p>
          <a:p>
            <a:r>
              <a:rPr lang="en-US" altLang="ja-JP" sz="2800" dirty="0" smtClean="0"/>
              <a:t>The 6</a:t>
            </a:r>
            <a:r>
              <a:rPr lang="en-US" altLang="ja-JP" sz="2800" baseline="30000" dirty="0" smtClean="0"/>
              <a:t>th</a:t>
            </a:r>
            <a:r>
              <a:rPr lang="en-US" altLang="ja-JP" sz="2800" dirty="0" smtClean="0"/>
              <a:t> AZEC and the 33</a:t>
            </a:r>
            <a:r>
              <a:rPr lang="en-US" altLang="ja-JP" sz="2800" baseline="30000" dirty="0" smtClean="0"/>
              <a:t>rd</a:t>
            </a:r>
            <a:r>
              <a:rPr lang="en-US" altLang="ja-JP" sz="2800" dirty="0" smtClean="0"/>
              <a:t> ASET Joint International Conference</a:t>
            </a:r>
            <a:r>
              <a:rPr kumimoji="1" lang="en-US" altLang="ja-JP" sz="2800" dirty="0" smtClean="0"/>
              <a:t> </a:t>
            </a:r>
            <a:endParaRPr kumimoji="1" lang="ja-JP" altLang="en-US" sz="28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06707"/>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92696"/>
            <a:ext cx="7125113" cy="924475"/>
          </a:xfrm>
        </p:spPr>
        <p:txBody>
          <a:bodyPr/>
          <a:lstStyle/>
          <a:p>
            <a:r>
              <a:rPr lang="en-US" altLang="ja-JP" sz="3600" dirty="0"/>
              <a:t>AZEC 2017, </a:t>
            </a:r>
            <a:r>
              <a:rPr lang="en-US" altLang="ja-JP" sz="3600" dirty="0" smtClean="0"/>
              <a:t>Pingtung</a:t>
            </a:r>
            <a:r>
              <a:rPr lang="en-US" altLang="ja-JP" sz="3600" dirty="0"/>
              <a:t>, Taiwan</a:t>
            </a:r>
            <a:endParaRPr kumimoji="1" lang="ja-JP" altLang="en-US" sz="3600" dirty="0"/>
          </a:p>
        </p:txBody>
      </p:sp>
      <p:sp>
        <p:nvSpPr>
          <p:cNvPr id="3" name="コンテンツ プレースホルダー 2"/>
          <p:cNvSpPr>
            <a:spLocks noGrp="1"/>
          </p:cNvSpPr>
          <p:nvPr>
            <p:ph idx="1"/>
          </p:nvPr>
        </p:nvSpPr>
        <p:spPr>
          <a:xfrm>
            <a:off x="323528" y="1807361"/>
            <a:ext cx="8496944" cy="4645975"/>
          </a:xfrm>
        </p:spPr>
        <p:txBody>
          <a:bodyPr>
            <a:noAutofit/>
          </a:bodyPr>
          <a:lstStyle/>
          <a:p>
            <a:r>
              <a:rPr lang="en-US" altLang="ja-JP" sz="2400" dirty="0"/>
              <a:t>The conference program will comprise keynote speeches, paper presentation, seminars and workshops, and each discussion will be operated corresponding with fields. The paper submission and presentation should be made in Chinese or English. The contributors submit in Chinese will present in Chinese while English submission will be presenting in English. Submission topics include science education, science communication, zoo education and information communication relevant fields. The conference calls for Chinese papers, English papers, workshops and interactive posters for presentation.</a:t>
            </a:r>
            <a:endParaRPr kumimoji="1" lang="ja-JP" altLang="en-US" sz="24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9305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5400" dirty="0" smtClean="0">
                <a:solidFill>
                  <a:schemeClr val="bg1"/>
                </a:solidFill>
              </a:rPr>
              <a:t>Contents</a:t>
            </a:r>
            <a:endParaRPr kumimoji="1" lang="ja-JP" altLang="en-US" sz="5400" dirty="0">
              <a:solidFill>
                <a:schemeClr val="bg1"/>
              </a:solidFill>
            </a:endParaRPr>
          </a:p>
        </p:txBody>
      </p:sp>
      <p:sp>
        <p:nvSpPr>
          <p:cNvPr id="3" name="コンテンツ プレースホルダー 2"/>
          <p:cNvSpPr>
            <a:spLocks noGrp="1"/>
          </p:cNvSpPr>
          <p:nvPr>
            <p:ph idx="1"/>
          </p:nvPr>
        </p:nvSpPr>
        <p:spPr>
          <a:xfrm>
            <a:off x="1009442" y="1807361"/>
            <a:ext cx="7955045" cy="4051437"/>
          </a:xfrm>
        </p:spPr>
        <p:txBody>
          <a:bodyPr>
            <a:normAutofit/>
          </a:bodyPr>
          <a:lstStyle/>
          <a:p>
            <a:r>
              <a:rPr lang="en-US" altLang="ja-JP" sz="3600" dirty="0" smtClean="0">
                <a:solidFill>
                  <a:schemeClr val="tx1">
                    <a:lumMod val="85000"/>
                  </a:schemeClr>
                </a:solidFill>
              </a:rPr>
              <a:t>Introduction – Who am I ? –</a:t>
            </a:r>
          </a:p>
          <a:p>
            <a:r>
              <a:rPr lang="en-US" altLang="ja-JP"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History of AZEC</a:t>
            </a:r>
          </a:p>
          <a:p>
            <a:r>
              <a:rPr lang="en-US" altLang="ja-JP" sz="3600" dirty="0" smtClean="0">
                <a:solidFill>
                  <a:schemeClr val="tx1">
                    <a:lumMod val="85000"/>
                  </a:schemeClr>
                </a:solidFill>
              </a:rPr>
              <a:t>Mission of AZEC in the Future</a:t>
            </a:r>
          </a:p>
          <a:p>
            <a:endParaRPr kumimoji="1" lang="ja-JP" altLang="en-US" sz="3600" dirty="0">
              <a:solidFill>
                <a:schemeClr val="bg1"/>
              </a:solidFill>
            </a:endParaRPr>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3424" y="21166"/>
            <a:ext cx="3130068" cy="15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80377"/>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20688"/>
            <a:ext cx="7125113" cy="924475"/>
          </a:xfrm>
        </p:spPr>
        <p:txBody>
          <a:bodyPr/>
          <a:lstStyle/>
          <a:p>
            <a:r>
              <a:rPr lang="en-US" altLang="ja-JP" sz="3600" dirty="0"/>
              <a:t>AZEC 2017, </a:t>
            </a:r>
            <a:r>
              <a:rPr lang="en-US" altLang="ja-JP" sz="3600" dirty="0" smtClean="0"/>
              <a:t>Pingtung</a:t>
            </a:r>
            <a:r>
              <a:rPr lang="en-US" altLang="ja-JP" sz="3600" dirty="0"/>
              <a:t>, Taiwan</a:t>
            </a:r>
            <a:endParaRPr kumimoji="1" lang="ja-JP" altLang="en-US" sz="3600" dirty="0"/>
          </a:p>
        </p:txBody>
      </p:sp>
      <p:sp>
        <p:nvSpPr>
          <p:cNvPr id="3" name="コンテンツ プレースホルダー 2"/>
          <p:cNvSpPr>
            <a:spLocks noGrp="1"/>
          </p:cNvSpPr>
          <p:nvPr>
            <p:ph idx="1"/>
          </p:nvPr>
        </p:nvSpPr>
        <p:spPr>
          <a:xfrm>
            <a:off x="539552" y="1807361"/>
            <a:ext cx="8496944" cy="4051437"/>
          </a:xfrm>
        </p:spPr>
        <p:txBody>
          <a:bodyPr>
            <a:noAutofit/>
          </a:bodyPr>
          <a:lstStyle/>
          <a:p>
            <a:r>
              <a:rPr lang="en-US" altLang="ja-JP" sz="2400" b="1" dirty="0"/>
              <a:t>Keynote speeches</a:t>
            </a:r>
            <a:r>
              <a:rPr lang="en-US" altLang="ja-JP" sz="2400" dirty="0"/>
              <a:t>:</a:t>
            </a:r>
            <a:r>
              <a:rPr lang="en-US" altLang="ja-JP" sz="2400" dirty="0"/>
              <a:t/>
            </a:r>
            <a:br>
              <a:rPr lang="en-US" altLang="ja-JP" sz="2400" dirty="0"/>
            </a:br>
            <a:r>
              <a:rPr lang="en-US" altLang="ja-JP" sz="2400" dirty="0"/>
              <a:t>Five international scholars are invited for the keynote speeches to share ideas and knowledge about theatrical and practical science communication and zoo education (In English</a:t>
            </a:r>
            <a:r>
              <a:rPr lang="en-US" altLang="ja-JP" sz="2400" dirty="0" smtClean="0"/>
              <a:t>).</a:t>
            </a:r>
          </a:p>
          <a:p>
            <a:r>
              <a:rPr lang="en-US" altLang="ja-JP" sz="2400" b="1" dirty="0" smtClean="0"/>
              <a:t>Paper </a:t>
            </a:r>
            <a:r>
              <a:rPr lang="en-US" altLang="ja-JP" sz="2400" b="1" dirty="0"/>
              <a:t>presentation</a:t>
            </a:r>
            <a:r>
              <a:rPr lang="en-US" altLang="ja-JP" sz="2400" dirty="0"/>
              <a:t>:</a:t>
            </a:r>
            <a:r>
              <a:rPr lang="en-US" altLang="ja-JP" sz="2400" dirty="0"/>
              <a:t/>
            </a:r>
            <a:br>
              <a:rPr lang="en-US" altLang="ja-JP" sz="2400" dirty="0"/>
            </a:br>
            <a:r>
              <a:rPr lang="en-US" altLang="ja-JP" sz="2400" dirty="0"/>
              <a:t>Each session of paper presentation will invite one to two scholars with relevant expertise as the chair for hosting the session. Sessions will include a number of paper and poster presentations (In Chinese or English).</a:t>
            </a:r>
            <a:endParaRPr kumimoji="1" lang="ja-JP" altLang="en-US" sz="24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34795"/>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692696"/>
            <a:ext cx="7125113" cy="924475"/>
          </a:xfrm>
        </p:spPr>
        <p:txBody>
          <a:bodyPr/>
          <a:lstStyle/>
          <a:p>
            <a:r>
              <a:rPr lang="en-US" altLang="ja-JP" sz="3600" dirty="0"/>
              <a:t>AZEC 2017, Pingtung, Taiwan</a:t>
            </a:r>
            <a:endParaRPr kumimoji="1" lang="ja-JP" altLang="en-US" sz="3600" dirty="0"/>
          </a:p>
        </p:txBody>
      </p:sp>
      <p:sp>
        <p:nvSpPr>
          <p:cNvPr id="3" name="コンテンツ プレースホルダー 2"/>
          <p:cNvSpPr>
            <a:spLocks noGrp="1"/>
          </p:cNvSpPr>
          <p:nvPr>
            <p:ph idx="1"/>
          </p:nvPr>
        </p:nvSpPr>
        <p:spPr>
          <a:xfrm>
            <a:off x="1009442" y="1807361"/>
            <a:ext cx="7450989" cy="4051437"/>
          </a:xfrm>
        </p:spPr>
        <p:txBody>
          <a:bodyPr>
            <a:noAutofit/>
          </a:bodyPr>
          <a:lstStyle/>
          <a:p>
            <a:r>
              <a:rPr lang="en-US" altLang="ja-JP" sz="2400" b="1" dirty="0"/>
              <a:t>Seminars</a:t>
            </a:r>
            <a:r>
              <a:rPr lang="en-US" altLang="ja-JP" sz="2400" dirty="0"/>
              <a:t>:</a:t>
            </a:r>
            <a:r>
              <a:rPr lang="en-US" altLang="ja-JP" sz="2400" dirty="0"/>
              <a:t/>
            </a:r>
            <a:br>
              <a:rPr lang="en-US" altLang="ja-JP" sz="2400" dirty="0"/>
            </a:br>
            <a:r>
              <a:rPr lang="en-US" altLang="ja-JP" sz="2400" dirty="0"/>
              <a:t>Moderators who are keen to essential topics of science education are invited for dialogue</a:t>
            </a:r>
            <a:r>
              <a:rPr lang="en-US" altLang="ja-JP" sz="2400" dirty="0" smtClean="0"/>
              <a:t>.</a:t>
            </a:r>
          </a:p>
          <a:p>
            <a:r>
              <a:rPr lang="en-US" altLang="ja-JP" sz="2400" b="1" dirty="0" smtClean="0"/>
              <a:t>Workshops</a:t>
            </a:r>
            <a:r>
              <a:rPr lang="en-US" altLang="ja-JP" sz="2400" dirty="0"/>
              <a:t>:</a:t>
            </a:r>
            <a:r>
              <a:rPr lang="en-US" altLang="ja-JP" sz="2400" dirty="0"/>
              <a:t/>
            </a:r>
            <a:br>
              <a:rPr lang="en-US" altLang="ja-JP" sz="2400" dirty="0"/>
            </a:br>
            <a:r>
              <a:rPr lang="en-US" altLang="ja-JP" sz="2400" dirty="0"/>
              <a:t>Scholars and prominent teachers who have dedicated years in science education in practice and innovative teaching are invited to share the experiences, and offer participants opportunities for DIY.</a:t>
            </a:r>
            <a:endParaRPr kumimoji="1" lang="ja-JP" altLang="en-US" sz="2400"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45008"/>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AZEC 2017, Pingtung, Taiwan</a:t>
            </a:r>
            <a:endParaRPr kumimoji="1" lang="ja-JP" altLang="en-US" dirty="0"/>
          </a:p>
        </p:txBody>
      </p:sp>
      <p:sp>
        <p:nvSpPr>
          <p:cNvPr id="3" name="コンテンツ プレースホルダー 2"/>
          <p:cNvSpPr>
            <a:spLocks noGrp="1"/>
          </p:cNvSpPr>
          <p:nvPr>
            <p:ph idx="1"/>
          </p:nvPr>
        </p:nvSpPr>
        <p:spPr>
          <a:xfrm>
            <a:off x="539552" y="1807361"/>
            <a:ext cx="8136903" cy="4717983"/>
          </a:xfrm>
        </p:spPr>
        <p:txBody>
          <a:bodyPr/>
          <a:lstStyle/>
          <a:p>
            <a:pPr marL="0" indent="0" fontAlgn="base">
              <a:buNone/>
            </a:pPr>
            <a:r>
              <a:rPr lang="en-US" altLang="ja-JP" sz="2400" dirty="0"/>
              <a:t>Participants</a:t>
            </a:r>
          </a:p>
          <a:p>
            <a:pPr fontAlgn="base"/>
            <a:r>
              <a:rPr lang="en-US" altLang="ja-JP" sz="2400" dirty="0"/>
              <a:t>Domestic and international science education researchers, </a:t>
            </a:r>
            <a:r>
              <a:rPr lang="en-US" altLang="ja-JP" sz="2400" dirty="0" smtClean="0"/>
              <a:t>                                                 zoo </a:t>
            </a:r>
            <a:r>
              <a:rPr lang="en-US" altLang="ja-JP" sz="2400" dirty="0"/>
              <a:t>education researchers, </a:t>
            </a:r>
            <a:r>
              <a:rPr lang="en-US" altLang="ja-JP" sz="2400" dirty="0" smtClean="0"/>
              <a:t>                           K12 </a:t>
            </a:r>
            <a:r>
              <a:rPr lang="en-US" altLang="ja-JP" sz="2400" dirty="0"/>
              <a:t>teachers, </a:t>
            </a:r>
            <a:r>
              <a:rPr lang="en-US" altLang="ja-JP" sz="2400" dirty="0" smtClean="0"/>
              <a:t>                              unstandardized </a:t>
            </a:r>
            <a:r>
              <a:rPr lang="en-US" altLang="ja-JP" sz="2400" dirty="0"/>
              <a:t>science education </a:t>
            </a:r>
            <a:r>
              <a:rPr lang="en-US" altLang="ja-JP" sz="2400" dirty="0" smtClean="0"/>
              <a:t>practitioners, professors </a:t>
            </a:r>
            <a:r>
              <a:rPr lang="en-US" altLang="ja-JP" sz="2400" dirty="0"/>
              <a:t>and graduate students in relevant fields </a:t>
            </a:r>
            <a:endParaRPr lang="en-US" altLang="ja-JP" sz="2400" dirty="0" smtClean="0"/>
          </a:p>
          <a:p>
            <a:pPr marL="0" indent="0" fontAlgn="base">
              <a:buNone/>
            </a:pPr>
            <a:r>
              <a:rPr lang="en-US" altLang="ja-JP" sz="2400" dirty="0"/>
              <a:t> </a:t>
            </a:r>
            <a:r>
              <a:rPr lang="en-US" altLang="ja-JP" sz="2400" dirty="0" smtClean="0"/>
              <a:t>       are </a:t>
            </a:r>
            <a:r>
              <a:rPr lang="en-US" altLang="ja-JP" sz="2400" dirty="0"/>
              <a:t>welcomed to participate in the conference </a:t>
            </a:r>
            <a:r>
              <a:rPr lang="en-US" altLang="ja-JP" sz="2400" dirty="0" smtClean="0"/>
              <a:t>   </a:t>
            </a:r>
          </a:p>
          <a:p>
            <a:pPr marL="0" indent="0" fontAlgn="base">
              <a:buNone/>
            </a:pPr>
            <a:r>
              <a:rPr lang="en-US" altLang="ja-JP" sz="2400" dirty="0"/>
              <a:t> </a:t>
            </a:r>
            <a:r>
              <a:rPr lang="en-US" altLang="ja-JP" sz="2400" dirty="0" smtClean="0"/>
              <a:t>       to </a:t>
            </a:r>
            <a:r>
              <a:rPr lang="en-US" altLang="ja-JP" sz="2400" dirty="0"/>
              <a:t>exchange research findings.</a:t>
            </a:r>
          </a:p>
          <a:p>
            <a:endParaRPr kumimoji="1" lang="ja-JP" altLang="en-US" dirty="0"/>
          </a:p>
        </p:txBody>
      </p:sp>
      <p:pic>
        <p:nvPicPr>
          <p:cNvPr id="4" name="Picture 2" descr="C:\Users\Hiro TAKAHASHI\Desktop\宏之のファイル\AZEC\AZEC 6th Taiwan2 (2017)\AZEC2017 logo\cropped-05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1393"/>
            <a:ext cx="2736304" cy="78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33004"/>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48" y="124606"/>
            <a:ext cx="8822349" cy="6616762"/>
          </a:xfrm>
        </p:spPr>
      </p:pic>
      <p:sp>
        <p:nvSpPr>
          <p:cNvPr id="3" name="円/楕円 2"/>
          <p:cNvSpPr/>
          <p:nvPr/>
        </p:nvSpPr>
        <p:spPr>
          <a:xfrm>
            <a:off x="827584" y="764704"/>
            <a:ext cx="6984776"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t>Japanese attendants and </a:t>
            </a:r>
            <a:r>
              <a:rPr kumimoji="1" lang="en-US" altLang="ja-JP" dirty="0" err="1" smtClean="0"/>
              <a:t>Dr.Jo</a:t>
            </a:r>
            <a:endParaRPr kumimoji="1" lang="ja-JP" altLang="en-US" dirty="0"/>
          </a:p>
        </p:txBody>
      </p:sp>
    </p:spTree>
    <p:extLst>
      <p:ext uri="{BB962C8B-B14F-4D97-AF65-F5344CB8AC3E}">
        <p14:creationId xmlns:p14="http://schemas.microsoft.com/office/powerpoint/2010/main" val="513275891"/>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1" y="764704"/>
            <a:ext cx="9017133" cy="5072137"/>
          </a:xfrm>
        </p:spPr>
      </p:pic>
      <p:sp>
        <p:nvSpPr>
          <p:cNvPr id="5" name="円/楕円 4"/>
          <p:cNvSpPr/>
          <p:nvPr/>
        </p:nvSpPr>
        <p:spPr>
          <a:xfrm>
            <a:off x="683568" y="548680"/>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09443" y="675724"/>
            <a:ext cx="1762358" cy="924475"/>
          </a:xfrm>
        </p:spPr>
        <p:txBody>
          <a:bodyPr/>
          <a:lstStyle/>
          <a:p>
            <a:r>
              <a:rPr kumimoji="1" lang="en-US" altLang="ja-JP" dirty="0" smtClean="0"/>
              <a:t>Venue</a:t>
            </a:r>
            <a:endParaRPr kumimoji="1" lang="ja-JP" altLang="en-US" dirty="0"/>
          </a:p>
        </p:txBody>
      </p:sp>
      <p:sp>
        <p:nvSpPr>
          <p:cNvPr id="3" name="正方形/長方形 2"/>
          <p:cNvSpPr/>
          <p:nvPr/>
        </p:nvSpPr>
        <p:spPr>
          <a:xfrm>
            <a:off x="1799692" y="5949280"/>
            <a:ext cx="7380820" cy="461665"/>
          </a:xfrm>
          <a:prstGeom prst="rect">
            <a:avLst/>
          </a:prstGeom>
        </p:spPr>
        <p:txBody>
          <a:bodyPr wrap="square">
            <a:spAutoFit/>
          </a:bodyPr>
          <a:lstStyle/>
          <a:p>
            <a:r>
              <a:rPr lang="en-US" altLang="ja-JP" dirty="0" smtClean="0"/>
              <a:t> </a:t>
            </a:r>
            <a:r>
              <a:rPr lang="en-US" altLang="ja-JP" sz="2400" dirty="0"/>
              <a:t>Seoul Human Resources Development Center</a:t>
            </a:r>
            <a:endParaRPr lang="ja-JP" altLang="en-US" sz="2400" dirty="0"/>
          </a:p>
        </p:txBody>
      </p:sp>
    </p:spTree>
    <p:extLst>
      <p:ext uri="{BB962C8B-B14F-4D97-AF65-F5344CB8AC3E}">
        <p14:creationId xmlns:p14="http://schemas.microsoft.com/office/powerpoint/2010/main" val="1740065693"/>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38" y="34596"/>
            <a:ext cx="8846350" cy="6634763"/>
          </a:xfrm>
        </p:spPr>
      </p:pic>
      <p:sp>
        <p:nvSpPr>
          <p:cNvPr id="5" name="円/楕円 4"/>
          <p:cNvSpPr/>
          <p:nvPr/>
        </p:nvSpPr>
        <p:spPr>
          <a:xfrm>
            <a:off x="467544" y="260648"/>
            <a:ext cx="7920880"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43608" y="332656"/>
            <a:ext cx="7125113" cy="924475"/>
          </a:xfrm>
        </p:spPr>
        <p:txBody>
          <a:bodyPr/>
          <a:lstStyle/>
          <a:p>
            <a:r>
              <a:rPr kumimoji="1" lang="en-US" altLang="ja-JP" dirty="0" smtClean="0"/>
              <a:t>Welcome Party……Why Dance ?</a:t>
            </a:r>
            <a:endParaRPr kumimoji="1" lang="ja-JP" altLang="en-US" dirty="0"/>
          </a:p>
        </p:txBody>
      </p:sp>
      <p:grpSp>
        <p:nvGrpSpPr>
          <p:cNvPr id="8" name="グループ化 7"/>
          <p:cNvGrpSpPr/>
          <p:nvPr/>
        </p:nvGrpSpPr>
        <p:grpSpPr>
          <a:xfrm>
            <a:off x="827584" y="1628800"/>
            <a:ext cx="7776864" cy="830997"/>
            <a:chOff x="827584" y="1628800"/>
            <a:chExt cx="7776864" cy="830997"/>
          </a:xfrm>
        </p:grpSpPr>
        <p:sp>
          <p:nvSpPr>
            <p:cNvPr id="6" name="角丸四角形吹き出し 5"/>
            <p:cNvSpPr/>
            <p:nvPr/>
          </p:nvSpPr>
          <p:spPr>
            <a:xfrm>
              <a:off x="827584" y="1700808"/>
              <a:ext cx="7776864" cy="758989"/>
            </a:xfrm>
            <a:prstGeom prst="wedgeRoundRectCallout">
              <a:avLst>
                <a:gd name="adj1" fmla="val -14164"/>
                <a:gd name="adj2" fmla="val 120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71600" y="1628800"/>
              <a:ext cx="7488832" cy="830997"/>
            </a:xfrm>
            <a:prstGeom prst="rect">
              <a:avLst/>
            </a:prstGeom>
            <a:noFill/>
          </p:spPr>
          <p:txBody>
            <a:bodyPr wrap="square" rtlCol="0">
              <a:spAutoFit/>
            </a:bodyPr>
            <a:lstStyle/>
            <a:p>
              <a:r>
                <a:rPr kumimoji="1" lang="en-US" altLang="ja-JP" sz="2400" dirty="0" smtClean="0"/>
                <a:t>Because the theme is “Dance with the Popular Science Communication”!</a:t>
              </a:r>
              <a:endParaRPr kumimoji="1" lang="ja-JP" altLang="en-US" sz="2400" dirty="0"/>
            </a:p>
          </p:txBody>
        </p:sp>
      </p:grpSp>
    </p:spTree>
    <p:extLst>
      <p:ext uri="{BB962C8B-B14F-4D97-AF65-F5344CB8AC3E}">
        <p14:creationId xmlns:p14="http://schemas.microsoft.com/office/powerpoint/2010/main" val="427286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26660"/>
            <a:ext cx="8723600" cy="6542700"/>
          </a:xfrm>
        </p:spPr>
      </p:pic>
      <p:sp>
        <p:nvSpPr>
          <p:cNvPr id="2" name="タイトル 1"/>
          <p:cNvSpPr>
            <a:spLocks noGrp="1"/>
          </p:cNvSpPr>
          <p:nvPr>
            <p:ph type="title"/>
          </p:nvPr>
        </p:nvSpPr>
        <p:spPr>
          <a:xfrm>
            <a:off x="539552" y="188640"/>
            <a:ext cx="8424936" cy="924475"/>
          </a:xfrm>
        </p:spPr>
        <p:txBody>
          <a:bodyPr/>
          <a:lstStyle/>
          <a:p>
            <a:r>
              <a:rPr kumimoji="1" lang="en-US" altLang="ja-JP" dirty="0" smtClean="0"/>
              <a:t>Poster Session ( Ms. </a:t>
            </a:r>
            <a:r>
              <a:rPr kumimoji="1" lang="en-US" altLang="ja-JP" dirty="0" err="1" smtClean="0"/>
              <a:t>Wenchi</a:t>
            </a:r>
            <a:r>
              <a:rPr kumimoji="1" lang="en-US" altLang="ja-JP" dirty="0" smtClean="0"/>
              <a:t> Lin </a:t>
            </a:r>
            <a:r>
              <a:rPr kumimoji="1" lang="en-US" altLang="ja-JP" dirty="0" smtClean="0">
                <a:solidFill>
                  <a:srgbClr val="FFFF00"/>
                </a:solidFill>
                <a:effectLst>
                  <a:outerShdw blurRad="38100" dist="38100" dir="2700000" algn="tl">
                    <a:srgbClr val="000000">
                      <a:alpha val="43137"/>
                    </a:srgbClr>
                  </a:outerShdw>
                </a:effectLst>
              </a:rPr>
              <a:t>(right))</a:t>
            </a:r>
            <a:endParaRPr kumimoji="1" lang="ja-JP" alt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7098249"/>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28" y="116632"/>
            <a:ext cx="8867358" cy="6650519"/>
          </a:xfrm>
        </p:spPr>
      </p:pic>
      <p:sp>
        <p:nvSpPr>
          <p:cNvPr id="2" name="タイトル 1"/>
          <p:cNvSpPr>
            <a:spLocks noGrp="1"/>
          </p:cNvSpPr>
          <p:nvPr>
            <p:ph type="title"/>
          </p:nvPr>
        </p:nvSpPr>
        <p:spPr>
          <a:xfrm>
            <a:off x="107504" y="404664"/>
            <a:ext cx="8856984" cy="924475"/>
          </a:xfrm>
        </p:spPr>
        <p:txBody>
          <a:bodyPr/>
          <a:lstStyle/>
          <a:p>
            <a:r>
              <a:rPr lang="en-US" altLang="ja-JP" dirty="0" smtClean="0"/>
              <a:t>More new friends joined AZEC, </a:t>
            </a:r>
            <a:br>
              <a:rPr lang="en-US" altLang="ja-JP" dirty="0" smtClean="0"/>
            </a:br>
            <a:r>
              <a:rPr lang="en-US" altLang="ja-JP" dirty="0"/>
              <a:t> </a:t>
            </a:r>
            <a:r>
              <a:rPr lang="en-US" altLang="ja-JP" dirty="0" smtClean="0"/>
              <a:t>                                          thank you !!</a:t>
            </a:r>
            <a:endParaRPr kumimoji="1" lang="ja-JP" altLang="en-US" dirty="0"/>
          </a:p>
        </p:txBody>
      </p:sp>
    </p:spTree>
    <p:extLst>
      <p:ext uri="{BB962C8B-B14F-4D97-AF65-F5344CB8AC3E}">
        <p14:creationId xmlns:p14="http://schemas.microsoft.com/office/powerpoint/2010/main" val="158938287"/>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5400" dirty="0" smtClean="0">
                <a:solidFill>
                  <a:schemeClr val="bg1"/>
                </a:solidFill>
              </a:rPr>
              <a:t>Contents</a:t>
            </a:r>
            <a:endParaRPr kumimoji="1" lang="ja-JP" altLang="en-US" sz="5400" dirty="0">
              <a:solidFill>
                <a:schemeClr val="bg1"/>
              </a:solidFill>
            </a:endParaRPr>
          </a:p>
        </p:txBody>
      </p:sp>
      <p:sp>
        <p:nvSpPr>
          <p:cNvPr id="3" name="コンテンツ プレースホルダー 2"/>
          <p:cNvSpPr>
            <a:spLocks noGrp="1"/>
          </p:cNvSpPr>
          <p:nvPr>
            <p:ph idx="1"/>
          </p:nvPr>
        </p:nvSpPr>
        <p:spPr>
          <a:xfrm>
            <a:off x="683568" y="1807361"/>
            <a:ext cx="8280919" cy="4051437"/>
          </a:xfrm>
        </p:spPr>
        <p:txBody>
          <a:bodyPr>
            <a:normAutofit/>
          </a:bodyPr>
          <a:lstStyle/>
          <a:p>
            <a:r>
              <a:rPr lang="en-US" altLang="ja-JP" sz="3600" dirty="0" smtClean="0">
                <a:solidFill>
                  <a:schemeClr val="tx1">
                    <a:lumMod val="85000"/>
                  </a:schemeClr>
                </a:solidFill>
              </a:rPr>
              <a:t>Introduction – Who am I ? –</a:t>
            </a:r>
          </a:p>
          <a:p>
            <a:r>
              <a:rPr lang="en-US" altLang="ja-JP" sz="3600" dirty="0" smtClean="0">
                <a:solidFill>
                  <a:srgbClr val="DDDDDD"/>
                </a:solidFill>
              </a:rPr>
              <a:t>History of AZEC</a:t>
            </a:r>
          </a:p>
          <a:p>
            <a:r>
              <a:rPr lang="en-US" altLang="ja-JP"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Mission of AZEC in the Future</a:t>
            </a:r>
          </a:p>
          <a:p>
            <a:endParaRPr kumimoji="1" lang="ja-JP" altLang="en-US" sz="3600" dirty="0">
              <a:solidFill>
                <a:schemeClr val="bg1"/>
              </a:solidFill>
            </a:endParaRPr>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3424" y="21166"/>
            <a:ext cx="3130068" cy="15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018821"/>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16632"/>
            <a:ext cx="7125113" cy="924475"/>
          </a:xfrm>
        </p:spPr>
        <p:txBody>
          <a:bodyPr/>
          <a:lstStyle/>
          <a:p>
            <a:r>
              <a:rPr kumimoji="1" lang="en-US" altLang="ja-JP" dirty="0" smtClean="0"/>
              <a:t>Looking back on </a:t>
            </a:r>
            <a:br>
              <a:rPr kumimoji="1" lang="en-US" altLang="ja-JP" dirty="0" smtClean="0"/>
            </a:br>
            <a:r>
              <a:rPr kumimoji="1" lang="en-US" altLang="ja-JP" dirty="0" smtClean="0">
                <a:solidFill>
                  <a:schemeClr val="bg1"/>
                </a:solidFill>
                <a:effectLst>
                  <a:outerShdw blurRad="38100" dist="38100" dir="2700000" algn="tl">
                    <a:srgbClr val="000000">
                      <a:alpha val="43137"/>
                    </a:srgbClr>
                  </a:outerShdw>
                </a:effectLst>
              </a:rPr>
              <a:t>The </a:t>
            </a:r>
            <a:r>
              <a:rPr kumimoji="1" lang="en-US" altLang="ja-JP" dirty="0" smtClean="0">
                <a:solidFill>
                  <a:schemeClr val="bg1"/>
                </a:solidFill>
                <a:effectLst>
                  <a:outerShdw blurRad="38100" dist="38100" dir="2700000" algn="tl">
                    <a:srgbClr val="000000">
                      <a:alpha val="43137"/>
                    </a:srgbClr>
                  </a:outerShdw>
                </a:effectLst>
              </a:rPr>
              <a:t>Themes of AZEC</a:t>
            </a:r>
            <a:endParaRPr kumimoji="1" lang="ja-JP" altLang="en-US" dirty="0">
              <a:solidFill>
                <a:schemeClr val="bg1"/>
              </a:solidFill>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539552" y="1268760"/>
            <a:ext cx="7595003" cy="5400601"/>
          </a:xfrm>
        </p:spPr>
        <p:txBody>
          <a:bodyPr>
            <a:normAutofit lnSpcReduction="10000"/>
          </a:bodyPr>
          <a:lstStyle/>
          <a:p>
            <a:r>
              <a:rPr kumimoji="1" lang="en-US" altLang="ja-JP" sz="2400" dirty="0" smtClean="0"/>
              <a:t>2007 “Engage, Educate, Conserve”</a:t>
            </a:r>
          </a:p>
          <a:p>
            <a:r>
              <a:rPr lang="en-US" altLang="ja-JP" sz="2400" dirty="0" smtClean="0"/>
              <a:t>2009 “</a:t>
            </a:r>
            <a:r>
              <a:rPr lang="en-US" altLang="ja-JP" sz="2400" dirty="0"/>
              <a:t>Saving </a:t>
            </a:r>
            <a:r>
              <a:rPr lang="en-US" altLang="ja-JP" sz="2400" dirty="0">
                <a:solidFill>
                  <a:srgbClr val="FFFF00"/>
                </a:solidFill>
                <a:effectLst>
                  <a:outerShdw blurRad="38100" dist="38100" dir="2700000" algn="tl">
                    <a:srgbClr val="000000">
                      <a:alpha val="43137"/>
                    </a:srgbClr>
                  </a:outerShdw>
                </a:effectLst>
              </a:rPr>
              <a:t>the melting earth </a:t>
            </a:r>
            <a:r>
              <a:rPr lang="en-US" altLang="ja-JP" sz="2400" dirty="0"/>
              <a:t>with limited resources but immense </a:t>
            </a:r>
            <a:r>
              <a:rPr lang="en-US" altLang="ja-JP" sz="2400" dirty="0" smtClean="0"/>
              <a:t>ideas”</a:t>
            </a:r>
          </a:p>
          <a:p>
            <a:r>
              <a:rPr kumimoji="1" lang="en-US" altLang="ja-JP" sz="2400" dirty="0" smtClean="0"/>
              <a:t>2011 “</a:t>
            </a:r>
            <a:r>
              <a:rPr lang="en-US" altLang="ja-JP" sz="2400" dirty="0"/>
              <a:t>Focus On </a:t>
            </a:r>
            <a:r>
              <a:rPr lang="en-US" altLang="ja-JP" sz="2400" dirty="0">
                <a:solidFill>
                  <a:srgbClr val="FFFF00"/>
                </a:solidFill>
                <a:effectLst>
                  <a:outerShdw blurRad="38100" dist="38100" dir="2700000" algn="tl">
                    <a:srgbClr val="000000">
                      <a:alpha val="43137"/>
                    </a:srgbClr>
                  </a:outerShdw>
                </a:effectLst>
              </a:rPr>
              <a:t>Rainforest</a:t>
            </a:r>
            <a:r>
              <a:rPr lang="en-US" altLang="ja-JP" sz="2400" dirty="0"/>
              <a:t> ‧ Eco-System </a:t>
            </a:r>
            <a:r>
              <a:rPr lang="en-US" altLang="ja-JP" sz="2400" dirty="0" smtClean="0"/>
              <a:t>Thinking”</a:t>
            </a:r>
          </a:p>
          <a:p>
            <a:r>
              <a:rPr kumimoji="1" lang="en-US" altLang="ja-JP" sz="2400" dirty="0" smtClean="0"/>
              <a:t>2013 “</a:t>
            </a:r>
            <a:r>
              <a:rPr lang="en-US" altLang="ja-JP" sz="2400" dirty="0"/>
              <a:t>Educational </a:t>
            </a:r>
            <a:r>
              <a:rPr lang="en-US" altLang="ja-JP" sz="2400" dirty="0">
                <a:solidFill>
                  <a:srgbClr val="FFFF00"/>
                </a:solidFill>
                <a:effectLst>
                  <a:outerShdw blurRad="38100" dist="38100" dir="2700000" algn="tl">
                    <a:srgbClr val="000000">
                      <a:alpha val="43137"/>
                    </a:srgbClr>
                  </a:outerShdw>
                </a:effectLst>
              </a:rPr>
              <a:t>Cooperation</a:t>
            </a:r>
            <a:r>
              <a:rPr lang="en-US" altLang="ja-JP" sz="2400" dirty="0"/>
              <a:t> between Museums for Humanities and Sciences - A message for creating new life through </a:t>
            </a:r>
            <a:r>
              <a:rPr lang="en-US" altLang="ja-JP" sz="2400" dirty="0" smtClean="0"/>
              <a:t>linkages”</a:t>
            </a:r>
          </a:p>
          <a:p>
            <a:r>
              <a:rPr kumimoji="1" lang="en-US" altLang="ja-JP" sz="2400" dirty="0" smtClean="0"/>
              <a:t>2015 “</a:t>
            </a:r>
            <a:r>
              <a:rPr lang="en-US" altLang="ja-JP" sz="2400" dirty="0" smtClean="0"/>
              <a:t>Conserving the Natural Environment and Biodiversity in Asia- </a:t>
            </a:r>
            <a:r>
              <a:rPr lang="en-US" altLang="ja-JP" sz="2400" dirty="0" smtClean="0">
                <a:solidFill>
                  <a:srgbClr val="FFFF00"/>
                </a:solidFill>
                <a:effectLst>
                  <a:outerShdw blurRad="38100" dist="38100" dir="2700000" algn="tl">
                    <a:srgbClr val="000000">
                      <a:alpha val="43137"/>
                    </a:srgbClr>
                  </a:outerShdw>
                </a:effectLst>
              </a:rPr>
              <a:t>Biodiversity</a:t>
            </a:r>
            <a:r>
              <a:rPr lang="en-US" altLang="ja-JP" sz="2400" dirty="0" smtClean="0"/>
              <a:t>: Embrace it, Share it, Celebrate it!-”</a:t>
            </a:r>
          </a:p>
          <a:p>
            <a:r>
              <a:rPr lang="en-US" altLang="ja-JP" sz="2400" dirty="0" smtClean="0"/>
              <a:t>2017 “Dance with </a:t>
            </a:r>
            <a:r>
              <a:rPr lang="en-US" altLang="ja-JP" sz="2400" dirty="0" smtClean="0">
                <a:solidFill>
                  <a:srgbClr val="FFFF00"/>
                </a:solidFill>
                <a:effectLst>
                  <a:outerShdw blurRad="38100" dist="38100" dir="2700000" algn="tl">
                    <a:srgbClr val="000000">
                      <a:alpha val="43137"/>
                    </a:srgbClr>
                  </a:outerShdw>
                </a:effectLst>
              </a:rPr>
              <a:t>Popular Science Education</a:t>
            </a:r>
            <a:r>
              <a:rPr lang="en-US" altLang="ja-JP" sz="2400" dirty="0" smtClean="0"/>
              <a:t>”</a:t>
            </a:r>
            <a:endParaRPr lang="en-US" altLang="ja-JP" sz="2400" dirty="0"/>
          </a:p>
          <a:p>
            <a:endParaRPr kumimoji="1" lang="ja-JP" altLang="en-US"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1166"/>
            <a:ext cx="2535268" cy="12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22593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008112"/>
          </a:xfrm>
        </p:spPr>
        <p:txBody>
          <a:bodyPr>
            <a:noAutofit/>
          </a:bodyPr>
          <a:lstStyle/>
          <a:p>
            <a:r>
              <a:rPr lang="en-US" altLang="ja-JP" sz="6000" b="1" dirty="0">
                <a:solidFill>
                  <a:schemeClr val="bg1"/>
                </a:solidFill>
                <a:latin typeface="Tahoma" panose="020B0604030504040204" pitchFamily="34" charset="0"/>
                <a:ea typeface="Tahoma" panose="020B0604030504040204" pitchFamily="34" charset="0"/>
                <a:cs typeface="Tahoma" panose="020B0604030504040204" pitchFamily="34" charset="0"/>
              </a:rPr>
              <a:t>History of AZEC</a:t>
            </a:r>
            <a:endParaRPr kumimoji="1" lang="ja-JP" altLang="en-US" sz="7200" dirty="0"/>
          </a:p>
        </p:txBody>
      </p:sp>
      <p:sp>
        <p:nvSpPr>
          <p:cNvPr id="3" name="コンテンツ プレースホルダー 2"/>
          <p:cNvSpPr>
            <a:spLocks noGrp="1"/>
          </p:cNvSpPr>
          <p:nvPr>
            <p:ph idx="1"/>
          </p:nvPr>
        </p:nvSpPr>
        <p:spPr>
          <a:xfrm>
            <a:off x="133672" y="1008112"/>
            <a:ext cx="8686800" cy="5805264"/>
          </a:xfrm>
        </p:spPr>
        <p:txBody>
          <a:bodyPr>
            <a:normAutofit lnSpcReduction="10000"/>
          </a:bodyPr>
          <a:lstStyle/>
          <a:p>
            <a:pPr marL="0" indent="0">
              <a:buNone/>
            </a:pPr>
            <a:r>
              <a:rPr lang="en-US" altLang="ja-JP" dirty="0" smtClean="0"/>
              <a:t> </a:t>
            </a:r>
            <a:r>
              <a:rPr kumimoji="1" lang="ja-JP" altLang="en-US" dirty="0" smtClean="0"/>
              <a:t>　</a:t>
            </a:r>
            <a:endParaRPr kumimoji="1" lang="en-US" altLang="ja-JP" dirty="0" smtClean="0"/>
          </a:p>
          <a:p>
            <a:r>
              <a:rPr lang="en-US" altLang="ja-JP" sz="2000" dirty="0">
                <a:solidFill>
                  <a:schemeClr val="bg1"/>
                </a:solidFill>
              </a:rPr>
              <a:t>2007</a:t>
            </a:r>
            <a:r>
              <a:rPr lang="ja-JP" altLang="en-US" sz="2000" dirty="0">
                <a:solidFill>
                  <a:schemeClr val="bg1"/>
                </a:solidFill>
              </a:rPr>
              <a:t>　</a:t>
            </a:r>
            <a:r>
              <a:rPr lang="en-US" altLang="ja-JP" sz="2000" dirty="0">
                <a:solidFill>
                  <a:schemeClr val="bg1"/>
                </a:solidFill>
              </a:rPr>
              <a:t>The 1</a:t>
            </a:r>
            <a:r>
              <a:rPr lang="en-US" altLang="ja-JP" sz="2000" baseline="30000" dirty="0">
                <a:solidFill>
                  <a:schemeClr val="bg1"/>
                </a:solidFill>
              </a:rPr>
              <a:t>st</a:t>
            </a:r>
            <a:r>
              <a:rPr lang="en-US" altLang="ja-JP" sz="2000" dirty="0">
                <a:solidFill>
                  <a:schemeClr val="bg1"/>
                </a:solidFill>
              </a:rPr>
              <a:t>  Singapore Zoo</a:t>
            </a:r>
          </a:p>
          <a:p>
            <a:pPr marL="0" indent="0">
              <a:buNone/>
            </a:pPr>
            <a:r>
              <a:rPr lang="ja-JP" altLang="en-US" dirty="0"/>
              <a:t>　</a:t>
            </a:r>
            <a:r>
              <a:rPr lang="ja-JP" altLang="en-US" dirty="0" smtClean="0"/>
              <a:t>　　　　　　　　　　　　　　</a:t>
            </a:r>
            <a:endParaRPr lang="en-US" altLang="ja-JP" dirty="0" smtClean="0"/>
          </a:p>
          <a:p>
            <a:r>
              <a:rPr lang="en-US" altLang="ja-JP" sz="2000" dirty="0">
                <a:solidFill>
                  <a:schemeClr val="bg1"/>
                </a:solidFill>
              </a:rPr>
              <a:t>2009</a:t>
            </a:r>
            <a:r>
              <a:rPr lang="ja-JP" altLang="en-US" sz="2000" dirty="0">
                <a:solidFill>
                  <a:schemeClr val="bg1"/>
                </a:solidFill>
              </a:rPr>
              <a:t>　</a:t>
            </a:r>
            <a:r>
              <a:rPr lang="en-US" altLang="ja-JP" sz="2000" dirty="0">
                <a:solidFill>
                  <a:schemeClr val="bg1"/>
                </a:solidFill>
              </a:rPr>
              <a:t>The 2</a:t>
            </a:r>
            <a:r>
              <a:rPr lang="en-US" altLang="ja-JP" sz="2000" baseline="30000" dirty="0">
                <a:solidFill>
                  <a:schemeClr val="bg1"/>
                </a:solidFill>
              </a:rPr>
              <a:t>nd</a:t>
            </a:r>
            <a:r>
              <a:rPr lang="ja-JP" altLang="en-US" sz="2000" dirty="0">
                <a:solidFill>
                  <a:schemeClr val="bg1"/>
                </a:solidFill>
              </a:rPr>
              <a:t>  </a:t>
            </a:r>
            <a:r>
              <a:rPr lang="en-US" altLang="ja-JP" sz="2000" dirty="0" err="1" smtClean="0">
                <a:solidFill>
                  <a:schemeClr val="bg1"/>
                </a:solidFill>
              </a:rPr>
              <a:t>OceanPark</a:t>
            </a:r>
            <a:r>
              <a:rPr lang="en-US" altLang="ja-JP" sz="2000" dirty="0" smtClean="0">
                <a:solidFill>
                  <a:schemeClr val="bg1"/>
                </a:solidFill>
              </a:rPr>
              <a:t> </a:t>
            </a:r>
            <a:r>
              <a:rPr lang="en-US" altLang="ja-JP" sz="2000" dirty="0">
                <a:solidFill>
                  <a:schemeClr val="bg1"/>
                </a:solidFill>
              </a:rPr>
              <a:t>Hong Kong</a:t>
            </a:r>
          </a:p>
          <a:p>
            <a:pPr marL="0" indent="0">
              <a:buNone/>
            </a:pPr>
            <a:r>
              <a:rPr lang="ja-JP" altLang="en-US" dirty="0"/>
              <a:t>　</a:t>
            </a:r>
            <a:r>
              <a:rPr lang="ja-JP" altLang="en-US" dirty="0" smtClean="0"/>
              <a:t>　　　　　　　　　　　　　　</a:t>
            </a:r>
            <a:r>
              <a:rPr lang="en-US" altLang="ja-JP" dirty="0" smtClean="0"/>
              <a:t> </a:t>
            </a:r>
            <a:endParaRPr kumimoji="1" lang="en-US" altLang="ja-JP" dirty="0" smtClean="0"/>
          </a:p>
          <a:p>
            <a:r>
              <a:rPr lang="en-US" altLang="ja-JP" sz="2000" dirty="0">
                <a:solidFill>
                  <a:schemeClr val="bg1"/>
                </a:solidFill>
              </a:rPr>
              <a:t>2011</a:t>
            </a:r>
            <a:r>
              <a:rPr lang="ja-JP" altLang="en-US" sz="2000" dirty="0">
                <a:solidFill>
                  <a:schemeClr val="bg1"/>
                </a:solidFill>
              </a:rPr>
              <a:t>　</a:t>
            </a:r>
            <a:r>
              <a:rPr lang="en-US" altLang="ja-JP" sz="2000" dirty="0">
                <a:solidFill>
                  <a:schemeClr val="bg1"/>
                </a:solidFill>
              </a:rPr>
              <a:t>The 3</a:t>
            </a:r>
            <a:r>
              <a:rPr lang="en-US" altLang="ja-JP" sz="2000" baseline="30000" dirty="0">
                <a:solidFill>
                  <a:schemeClr val="bg1"/>
                </a:solidFill>
              </a:rPr>
              <a:t>rd</a:t>
            </a:r>
            <a:r>
              <a:rPr lang="en-US" altLang="ja-JP" sz="2000" dirty="0">
                <a:solidFill>
                  <a:schemeClr val="bg1"/>
                </a:solidFill>
              </a:rPr>
              <a:t>  Taipei Zoo</a:t>
            </a:r>
          </a:p>
          <a:p>
            <a:pPr marL="0" indent="0">
              <a:buNone/>
            </a:pPr>
            <a:r>
              <a:rPr lang="en-US" altLang="ja-JP" dirty="0" smtClean="0"/>
              <a:t>                                             </a:t>
            </a:r>
          </a:p>
          <a:p>
            <a:r>
              <a:rPr lang="en-US" altLang="ja-JP" sz="2000" dirty="0">
                <a:solidFill>
                  <a:schemeClr val="bg1"/>
                </a:solidFill>
              </a:rPr>
              <a:t>2013</a:t>
            </a:r>
            <a:r>
              <a:rPr lang="ja-JP" altLang="en-US" sz="2000" dirty="0">
                <a:solidFill>
                  <a:schemeClr val="bg1"/>
                </a:solidFill>
              </a:rPr>
              <a:t>　</a:t>
            </a:r>
            <a:r>
              <a:rPr lang="en-US" altLang="ja-JP" sz="2000" dirty="0">
                <a:solidFill>
                  <a:schemeClr val="bg1"/>
                </a:solidFill>
              </a:rPr>
              <a:t>The 4</a:t>
            </a:r>
            <a:r>
              <a:rPr lang="en-US" altLang="ja-JP" sz="2000" baseline="30000" dirty="0">
                <a:solidFill>
                  <a:schemeClr val="bg1"/>
                </a:solidFill>
              </a:rPr>
              <a:t>th</a:t>
            </a:r>
            <a:r>
              <a:rPr lang="en-US" altLang="ja-JP" sz="2000" dirty="0">
                <a:solidFill>
                  <a:schemeClr val="bg1"/>
                </a:solidFill>
              </a:rPr>
              <a:t>  Marine World     </a:t>
            </a:r>
          </a:p>
          <a:p>
            <a:pPr marL="0" indent="0">
              <a:buNone/>
            </a:pPr>
            <a:r>
              <a:rPr lang="en-US" altLang="ja-JP" sz="2000" dirty="0">
                <a:solidFill>
                  <a:schemeClr val="bg1"/>
                </a:solidFill>
              </a:rPr>
              <a:t>                         </a:t>
            </a:r>
            <a:r>
              <a:rPr lang="en-US" altLang="ja-JP" sz="2000" dirty="0" err="1">
                <a:solidFill>
                  <a:schemeClr val="bg1"/>
                </a:solidFill>
              </a:rPr>
              <a:t>Umi</a:t>
            </a:r>
            <a:r>
              <a:rPr lang="en-US" altLang="ja-JP" sz="2000" dirty="0">
                <a:solidFill>
                  <a:schemeClr val="bg1"/>
                </a:solidFill>
              </a:rPr>
              <a:t> no </a:t>
            </a:r>
            <a:r>
              <a:rPr lang="en-US" altLang="ja-JP" sz="2000" dirty="0" err="1">
                <a:solidFill>
                  <a:schemeClr val="bg1"/>
                </a:solidFill>
              </a:rPr>
              <a:t>Nakamichi</a:t>
            </a:r>
            <a:r>
              <a:rPr lang="en-US" altLang="ja-JP" sz="2000" dirty="0">
                <a:solidFill>
                  <a:schemeClr val="bg1"/>
                </a:solidFill>
              </a:rPr>
              <a:t>, Fukuoka</a:t>
            </a:r>
          </a:p>
          <a:p>
            <a:pPr marL="0" indent="0">
              <a:buNone/>
            </a:pPr>
            <a:r>
              <a:rPr lang="ja-JP" altLang="en-US" dirty="0"/>
              <a:t>　</a:t>
            </a:r>
            <a:r>
              <a:rPr lang="ja-JP" altLang="en-US" dirty="0" smtClean="0"/>
              <a:t>　　　　　　　　　　　　　　</a:t>
            </a:r>
            <a:r>
              <a:rPr lang="en-US" altLang="ja-JP" dirty="0" smtClean="0"/>
              <a:t> </a:t>
            </a:r>
          </a:p>
          <a:p>
            <a:r>
              <a:rPr lang="en-US" altLang="ja-JP" sz="2000" dirty="0">
                <a:solidFill>
                  <a:schemeClr val="bg1"/>
                </a:solidFill>
              </a:rPr>
              <a:t>2015</a:t>
            </a:r>
            <a:r>
              <a:rPr lang="ja-JP" altLang="en-US" sz="2000" dirty="0">
                <a:solidFill>
                  <a:schemeClr val="bg1"/>
                </a:solidFill>
              </a:rPr>
              <a:t>　</a:t>
            </a:r>
            <a:r>
              <a:rPr lang="en-US" altLang="ja-JP" sz="2000" dirty="0">
                <a:solidFill>
                  <a:schemeClr val="bg1"/>
                </a:solidFill>
              </a:rPr>
              <a:t>The 5</a:t>
            </a:r>
            <a:r>
              <a:rPr lang="en-US" altLang="ja-JP" sz="2000" baseline="30000" dirty="0">
                <a:solidFill>
                  <a:schemeClr val="bg1"/>
                </a:solidFill>
              </a:rPr>
              <a:t>th</a:t>
            </a:r>
            <a:r>
              <a:rPr lang="en-US" altLang="ja-JP" sz="2000" dirty="0">
                <a:solidFill>
                  <a:schemeClr val="bg1"/>
                </a:solidFill>
              </a:rPr>
              <a:t>  Seoul Zoo</a:t>
            </a:r>
          </a:p>
          <a:p>
            <a:pPr marL="0" indent="0">
              <a:buNone/>
            </a:pPr>
            <a:r>
              <a:rPr lang="en-US" altLang="ja-JP" dirty="0" smtClean="0"/>
              <a:t>                                            </a:t>
            </a:r>
          </a:p>
          <a:p>
            <a:r>
              <a:rPr lang="en-US" altLang="ja-JP" sz="2000" dirty="0">
                <a:solidFill>
                  <a:schemeClr val="bg1"/>
                </a:solidFill>
              </a:rPr>
              <a:t>2017</a:t>
            </a:r>
            <a:r>
              <a:rPr lang="ja-JP" altLang="en-US" sz="2000" dirty="0">
                <a:solidFill>
                  <a:schemeClr val="bg1"/>
                </a:solidFill>
              </a:rPr>
              <a:t>　</a:t>
            </a:r>
            <a:r>
              <a:rPr lang="en-US" altLang="ja-JP" sz="2000" dirty="0">
                <a:solidFill>
                  <a:schemeClr val="bg1"/>
                </a:solidFill>
              </a:rPr>
              <a:t>The 6</a:t>
            </a:r>
            <a:r>
              <a:rPr lang="en-US" altLang="ja-JP" sz="2000" baseline="30000" dirty="0">
                <a:solidFill>
                  <a:schemeClr val="bg1"/>
                </a:solidFill>
              </a:rPr>
              <a:t>th</a:t>
            </a:r>
            <a:r>
              <a:rPr lang="en-US" altLang="ja-JP" sz="2000" dirty="0">
                <a:solidFill>
                  <a:schemeClr val="bg1"/>
                </a:solidFill>
              </a:rPr>
              <a:t>  National </a:t>
            </a:r>
            <a:r>
              <a:rPr lang="en-US" altLang="ja-JP" sz="2000" dirty="0" smtClean="0">
                <a:solidFill>
                  <a:schemeClr val="bg1"/>
                </a:solidFill>
              </a:rPr>
              <a:t>Museum of Marine Biology </a:t>
            </a:r>
            <a:r>
              <a:rPr lang="en-US" altLang="ja-JP" sz="2000" dirty="0">
                <a:solidFill>
                  <a:schemeClr val="bg1"/>
                </a:solidFill>
              </a:rPr>
              <a:t>&amp; Aquarium, </a:t>
            </a:r>
            <a:endParaRPr lang="en-US" altLang="ja-JP" sz="2000" dirty="0" smtClean="0">
              <a:solidFill>
                <a:schemeClr val="bg1"/>
              </a:solidFill>
            </a:endParaRPr>
          </a:p>
          <a:p>
            <a:pPr marL="0" indent="0">
              <a:buNone/>
            </a:pPr>
            <a:r>
              <a:rPr lang="en-US" altLang="ja-JP" sz="2000" dirty="0">
                <a:solidFill>
                  <a:schemeClr val="bg1"/>
                </a:solidFill>
              </a:rPr>
              <a:t> </a:t>
            </a:r>
            <a:r>
              <a:rPr lang="en-US" altLang="ja-JP" sz="2000" dirty="0" smtClean="0">
                <a:solidFill>
                  <a:schemeClr val="bg1"/>
                </a:solidFill>
              </a:rPr>
              <a:t>                         Taiwan</a:t>
            </a:r>
            <a:endParaRPr lang="ja-JP" altLang="en-US" sz="2000" dirty="0"/>
          </a:p>
          <a:p>
            <a:endParaRPr kumimoji="1" lang="ja-JP" altLang="en-US" dirty="0"/>
          </a:p>
        </p:txBody>
      </p:sp>
      <p:pic>
        <p:nvPicPr>
          <p:cNvPr id="4" name="Picture 2" descr="http://www.zoo.com.sg/images/common/logo-zo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839" y="980728"/>
            <a:ext cx="2301649" cy="1328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528" y="1628800"/>
            <a:ext cx="1649760" cy="13610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aipei Zoo Logo"/>
          <p:cNvPicPr>
            <a:picLocks noChangeAspect="1" noChangeArrowheads="1"/>
          </p:cNvPicPr>
          <p:nvPr/>
        </p:nvPicPr>
        <p:blipFill rotWithShape="1">
          <a:blip r:embed="rId4">
            <a:extLst>
              <a:ext uri="{28A0092B-C50C-407E-A947-70E740481C1C}">
                <a14:useLocalDpi xmlns:a14="http://schemas.microsoft.com/office/drawing/2010/main" val="0"/>
              </a:ext>
            </a:extLst>
          </a:blip>
          <a:srcRect t="23877" r="30191" b="22532"/>
          <a:stretch/>
        </p:blipFill>
        <p:spPr bwMode="auto">
          <a:xfrm>
            <a:off x="5759641" y="3140968"/>
            <a:ext cx="2536347" cy="79918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9" descr="MARINE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11" descr="MARINE WORL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AutoShape 13" descr="MARINE WORL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16" descr="MARINE WORL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4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157" y="4681509"/>
            <a:ext cx="1572371" cy="8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20" descr="MARINE WORL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46" name="Picture 22" descr="マリンワールド海の中道"/>
          <p:cNvPicPr>
            <a:picLocks noChangeAspect="1" noChangeArrowheads="1"/>
          </p:cNvPicPr>
          <p:nvPr/>
        </p:nvPicPr>
        <p:blipFill rotWithShape="1">
          <a:blip r:embed="rId6">
            <a:extLst>
              <a:ext uri="{28A0092B-C50C-407E-A947-70E740481C1C}">
                <a14:useLocalDpi xmlns:a14="http://schemas.microsoft.com/office/drawing/2010/main" val="0"/>
              </a:ext>
            </a:extLst>
          </a:blip>
          <a:srcRect t="18719" b="20991"/>
          <a:stretch/>
        </p:blipFill>
        <p:spPr bwMode="auto">
          <a:xfrm>
            <a:off x="7236295" y="4005064"/>
            <a:ext cx="1659081" cy="1000257"/>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p:cNvPicPr>
            <a:picLocks noChangeAspect="1" noChangeArrowheads="1"/>
          </p:cNvPicPr>
          <p:nvPr/>
        </p:nvPicPr>
        <p:blipFill rotWithShape="1">
          <a:blip r:embed="rId7">
            <a:extLst>
              <a:ext uri="{28A0092B-C50C-407E-A947-70E740481C1C}">
                <a14:useLocalDpi xmlns:a14="http://schemas.microsoft.com/office/drawing/2010/main" val="0"/>
              </a:ext>
            </a:extLst>
          </a:blip>
          <a:srcRect l="28956" t="33122" r="30156"/>
          <a:stretch/>
        </p:blipFill>
        <p:spPr bwMode="auto">
          <a:xfrm>
            <a:off x="5220072" y="6093296"/>
            <a:ext cx="3384376" cy="65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896635"/>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60648"/>
            <a:ext cx="8784976" cy="1339551"/>
          </a:xfrm>
        </p:spPr>
        <p:txBody>
          <a:bodyPr/>
          <a:lstStyle/>
          <a:p>
            <a:r>
              <a:rPr lang="en-US" altLang="ja-JP" dirty="0"/>
              <a:t>2017 </a:t>
            </a:r>
            <a:r>
              <a:rPr lang="en-US" altLang="ja-JP" dirty="0" smtClean="0"/>
              <a:t/>
            </a:r>
            <a:br>
              <a:rPr lang="en-US" altLang="ja-JP" dirty="0" smtClean="0"/>
            </a:br>
            <a:r>
              <a:rPr lang="en-US" altLang="ja-JP" dirty="0" smtClean="0"/>
              <a:t>“</a:t>
            </a:r>
            <a:r>
              <a:rPr lang="en-US" altLang="ja-JP" dirty="0"/>
              <a:t>Dance with Popular Science Education”</a:t>
            </a:r>
            <a:br>
              <a:rPr lang="en-US" altLang="ja-JP" dirty="0"/>
            </a:br>
            <a:endParaRPr kumimoji="1" lang="ja-JP" altLang="en-US" dirty="0"/>
          </a:p>
        </p:txBody>
      </p:sp>
      <p:sp>
        <p:nvSpPr>
          <p:cNvPr id="3" name="コンテンツ プレースホルダー 2"/>
          <p:cNvSpPr>
            <a:spLocks noGrp="1"/>
          </p:cNvSpPr>
          <p:nvPr>
            <p:ph idx="1"/>
          </p:nvPr>
        </p:nvSpPr>
        <p:spPr>
          <a:xfrm>
            <a:off x="323528" y="1412776"/>
            <a:ext cx="8712968" cy="4968551"/>
          </a:xfrm>
        </p:spPr>
        <p:txBody>
          <a:bodyPr>
            <a:noAutofit/>
          </a:bodyPr>
          <a:lstStyle/>
          <a:p>
            <a:r>
              <a:rPr lang="en-US" altLang="ja-JP" sz="2400" dirty="0"/>
              <a:t>The theme reflects the international science communities have paid attention to popular science communication recently. The science education is the fundamental of the popular science communication, and the scientific knowledge is delivered by understandable and motivating approaches with various media. The conference will also consult with Asian zoo educators, to allow experts and scholars from the fields of science education, popular science communication as well as zoo educators to gather together to share and discuss by means of keynote speeches, seminars, paper presentation and workshops.</a:t>
            </a:r>
            <a:endParaRPr kumimoji="1" lang="ja-JP" altLang="en-US" sz="2400" dirty="0"/>
          </a:p>
        </p:txBody>
      </p:sp>
    </p:spTree>
    <p:extLst>
      <p:ext uri="{BB962C8B-B14F-4D97-AF65-F5344CB8AC3E}">
        <p14:creationId xmlns:p14="http://schemas.microsoft.com/office/powerpoint/2010/main" val="101800833"/>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064365"/>
            <a:ext cx="7920880" cy="924475"/>
          </a:xfrm>
        </p:spPr>
        <p:txBody>
          <a:bodyPr/>
          <a:lstStyle/>
          <a:p>
            <a:r>
              <a:rPr kumimoji="1" lang="en-US" altLang="ja-JP" sz="4800" dirty="0" smtClean="0"/>
              <a:t>The Objective of AZEC</a:t>
            </a:r>
            <a:endParaRPr kumimoji="1" lang="ja-JP" altLang="en-US" sz="4800" dirty="0"/>
          </a:p>
        </p:txBody>
      </p:sp>
      <p:sp>
        <p:nvSpPr>
          <p:cNvPr id="3" name="コンテンツ プレースホルダー 2"/>
          <p:cNvSpPr>
            <a:spLocks noGrp="1"/>
          </p:cNvSpPr>
          <p:nvPr>
            <p:ph idx="1"/>
          </p:nvPr>
        </p:nvSpPr>
        <p:spPr>
          <a:xfrm>
            <a:off x="1043608" y="2204864"/>
            <a:ext cx="7632848" cy="4051437"/>
          </a:xfrm>
        </p:spPr>
        <p:txBody>
          <a:bodyPr>
            <a:normAutofit/>
          </a:bodyPr>
          <a:lstStyle/>
          <a:p>
            <a:r>
              <a:rPr kumimoji="1" lang="en-US" altLang="ja-JP" sz="4000" dirty="0" smtClean="0"/>
              <a:t>It is t</a:t>
            </a:r>
            <a:r>
              <a:rPr lang="en-US" altLang="ja-JP" sz="4000" dirty="0" smtClean="0"/>
              <a:t>o </a:t>
            </a:r>
            <a:r>
              <a:rPr lang="en-US" altLang="ja-JP" sz="4000" dirty="0"/>
              <a:t>provide a platform where professional zoo and aquarium educators in Asia could meet every two-year to share ideas and discuss topics of common interest</a:t>
            </a:r>
            <a:r>
              <a:rPr lang="en-US" altLang="ja-JP" sz="4000" dirty="0" smtClean="0"/>
              <a:t>.</a:t>
            </a:r>
          </a:p>
          <a:p>
            <a:endParaRPr kumimoji="1" lang="ja-JP" altLang="en-US"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1166"/>
            <a:ext cx="2535268" cy="12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90391"/>
      </p:ext>
    </p:extLst>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76672"/>
            <a:ext cx="7125113" cy="924475"/>
          </a:xfrm>
        </p:spPr>
        <p:txBody>
          <a:bodyPr/>
          <a:lstStyle/>
          <a:p>
            <a:r>
              <a:rPr kumimoji="1" lang="en-US" altLang="ja-JP" sz="4000" dirty="0" smtClean="0"/>
              <a:t>The Mission of AZEC</a:t>
            </a:r>
            <a:endParaRPr kumimoji="1" lang="ja-JP" altLang="en-US" sz="4000" dirty="0"/>
          </a:p>
        </p:txBody>
      </p:sp>
      <p:sp>
        <p:nvSpPr>
          <p:cNvPr id="3" name="コンテンツ プレースホルダー 2"/>
          <p:cNvSpPr>
            <a:spLocks noGrp="1"/>
          </p:cNvSpPr>
          <p:nvPr>
            <p:ph idx="1"/>
          </p:nvPr>
        </p:nvSpPr>
        <p:spPr>
          <a:xfrm>
            <a:off x="467544" y="1807361"/>
            <a:ext cx="8424936" cy="4051437"/>
          </a:xfrm>
        </p:spPr>
        <p:txBody>
          <a:bodyPr>
            <a:noAutofit/>
          </a:bodyPr>
          <a:lstStyle/>
          <a:p>
            <a:r>
              <a:rPr lang="en-US" altLang="ja-JP" sz="2800" dirty="0"/>
              <a:t>AZEC is an international conference for </a:t>
            </a:r>
            <a:r>
              <a:rPr lang="en-US" altLang="ja-JP" sz="2800" dirty="0" smtClean="0"/>
              <a:t>zoo and aquarium </a:t>
            </a:r>
            <a:r>
              <a:rPr lang="en-US" altLang="ja-JP" sz="2800" dirty="0"/>
              <a:t>educators to exchange the newest information and share ideas on local environment and wildlife conservation.</a:t>
            </a:r>
            <a:r>
              <a:rPr lang="en-US" altLang="ja-JP" sz="2800" dirty="0"/>
              <a:t/>
            </a:r>
            <a:br>
              <a:rPr lang="en-US" altLang="ja-JP" sz="2800" dirty="0"/>
            </a:br>
            <a:r>
              <a:rPr lang="en-US" altLang="ja-JP" sz="2800" dirty="0"/>
              <a:t>AZEC makes an effort to improve the quality of educational programs at the zoo, aquarium and other related organizations.</a:t>
            </a:r>
            <a:endParaRPr kumimoji="1" lang="ja-JP" altLang="en-US" sz="2800"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1166"/>
            <a:ext cx="2535268" cy="12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198802"/>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476672"/>
            <a:ext cx="8568952" cy="4051437"/>
          </a:xfrm>
        </p:spPr>
        <p:txBody>
          <a:bodyPr>
            <a:normAutofit/>
          </a:bodyPr>
          <a:lstStyle/>
          <a:p>
            <a:r>
              <a:rPr kumimoji="1" lang="en-US" altLang="ja-JP" sz="6000" dirty="0" smtClean="0"/>
              <a:t>There is no border    </a:t>
            </a:r>
          </a:p>
          <a:p>
            <a:pPr marL="0" indent="0">
              <a:buNone/>
            </a:pPr>
            <a:r>
              <a:rPr lang="en-US" altLang="ja-JP" sz="6000" dirty="0"/>
              <a:t> </a:t>
            </a:r>
            <a:r>
              <a:rPr lang="en-US" altLang="ja-JP" sz="6000" dirty="0" smtClean="0"/>
              <a:t>           in</a:t>
            </a:r>
            <a:r>
              <a:rPr kumimoji="1" lang="en-US" altLang="ja-JP" sz="6000" dirty="0" smtClean="0"/>
              <a:t> zoo world!</a:t>
            </a:r>
            <a:endParaRPr kumimoji="1" lang="ja-JP" altLang="en-US" sz="6000" dirty="0"/>
          </a:p>
        </p:txBody>
      </p:sp>
      <p:pic>
        <p:nvPicPr>
          <p:cNvPr id="5122" name="Picture 2" descr="C:\Users\Hiro TAKAHASHI\Desktop\宏之のファイル\AZEC\AZEC 7th Thailand (2019)\KeyNoteSpeech\earth 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077072"/>
            <a:ext cx="2592288" cy="244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970106"/>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Autofit/>
          </a:bodyPr>
          <a:lstStyle/>
          <a:p>
            <a:r>
              <a:rPr lang="en-US" altLang="ja-JP" sz="4800" dirty="0"/>
              <a:t>“Zoo </a:t>
            </a:r>
            <a:r>
              <a:rPr lang="en-US" altLang="ja-JP" sz="4800" dirty="0" smtClean="0"/>
              <a:t>is </a:t>
            </a:r>
            <a:r>
              <a:rPr lang="en-US" altLang="ja-JP" sz="4800" dirty="0"/>
              <a:t>Peace”</a:t>
            </a:r>
            <a:endParaRPr kumimoji="1" lang="ja-JP" altLang="en-US" sz="4800" dirty="0"/>
          </a:p>
        </p:txBody>
      </p:sp>
      <p:sp>
        <p:nvSpPr>
          <p:cNvPr id="3" name="コンテンツ プレースホルダー 2"/>
          <p:cNvSpPr>
            <a:spLocks noGrp="1"/>
          </p:cNvSpPr>
          <p:nvPr>
            <p:ph idx="1"/>
          </p:nvPr>
        </p:nvSpPr>
        <p:spPr>
          <a:xfrm>
            <a:off x="539552" y="1124744"/>
            <a:ext cx="8064896" cy="5544616"/>
          </a:xfrm>
        </p:spPr>
        <p:txBody>
          <a:bodyPr>
            <a:normAutofit/>
          </a:bodyPr>
          <a:lstStyle/>
          <a:p>
            <a:r>
              <a:rPr lang="en-US" altLang="ja-JP" sz="2400" dirty="0" smtClean="0"/>
              <a:t>Zoo needs to cooperate </a:t>
            </a:r>
            <a:r>
              <a:rPr lang="en-US" altLang="ja-JP" sz="2400" dirty="0"/>
              <a:t>among zoos each </a:t>
            </a:r>
            <a:r>
              <a:rPr lang="en-US" altLang="ja-JP" sz="2400" dirty="0" smtClean="0"/>
              <a:t>other</a:t>
            </a:r>
            <a:r>
              <a:rPr lang="en-US" altLang="ja-JP" sz="2400" dirty="0" smtClean="0"/>
              <a:t>, </a:t>
            </a:r>
          </a:p>
          <a:p>
            <a:pPr marL="0" indent="0">
              <a:buNone/>
            </a:pPr>
            <a:r>
              <a:rPr kumimoji="1" lang="en-US" altLang="ja-JP" sz="2400" dirty="0"/>
              <a:t> </a:t>
            </a:r>
            <a:r>
              <a:rPr lang="en-US" altLang="ja-JP" sz="2400" dirty="0"/>
              <a:t>         </a:t>
            </a:r>
            <a:r>
              <a:rPr lang="en-US" altLang="ja-JP" sz="2400" dirty="0" smtClean="0"/>
              <a:t>needs </a:t>
            </a:r>
            <a:r>
              <a:rPr lang="en-US" altLang="ja-JP" sz="2400" dirty="0" smtClean="0"/>
              <a:t>to develop </a:t>
            </a:r>
            <a:r>
              <a:rPr lang="en-US" altLang="ja-JP" sz="2400" dirty="0"/>
              <a:t>a high quality </a:t>
            </a:r>
            <a:r>
              <a:rPr lang="en-US" altLang="ja-JP" sz="2400" dirty="0" smtClean="0"/>
              <a:t> </a:t>
            </a:r>
          </a:p>
          <a:p>
            <a:pPr marL="0" indent="0">
              <a:buNone/>
            </a:pPr>
            <a:r>
              <a:rPr lang="en-US" altLang="ja-JP" sz="2400" dirty="0"/>
              <a:t> </a:t>
            </a:r>
            <a:r>
              <a:rPr lang="en-US" altLang="ja-JP" sz="2400" dirty="0" smtClean="0"/>
              <a:t>         </a:t>
            </a:r>
            <a:r>
              <a:rPr lang="en-US" altLang="ja-JP" sz="2400" dirty="0" smtClean="0"/>
              <a:t>                                educational </a:t>
            </a:r>
            <a:r>
              <a:rPr lang="en-US" altLang="ja-JP" sz="2400" dirty="0" smtClean="0"/>
              <a:t>program,</a:t>
            </a:r>
          </a:p>
          <a:p>
            <a:pPr marL="0" indent="0">
              <a:buNone/>
            </a:pPr>
            <a:r>
              <a:rPr lang="en-US" altLang="ja-JP" sz="2400" dirty="0"/>
              <a:t>          </a:t>
            </a:r>
            <a:r>
              <a:rPr lang="en-US" altLang="ja-JP" sz="2400" dirty="0" smtClean="0"/>
              <a:t> needs to implement it.</a:t>
            </a:r>
          </a:p>
          <a:p>
            <a:r>
              <a:rPr lang="en-US" altLang="ja-JP" sz="2400" dirty="0" smtClean="0"/>
              <a:t>So </a:t>
            </a:r>
            <a:r>
              <a:rPr lang="en-US" altLang="ja-JP" sz="2400" dirty="0" smtClean="0"/>
              <a:t>PEACE </a:t>
            </a:r>
            <a:r>
              <a:rPr lang="en-US" altLang="ja-JP" sz="2400" dirty="0" smtClean="0"/>
              <a:t>is important for zoo world.</a:t>
            </a:r>
          </a:p>
          <a:p>
            <a:r>
              <a:rPr kumimoji="1" lang="en-US" altLang="ja-JP" sz="2400" dirty="0" smtClean="0"/>
              <a:t>AZEC can </a:t>
            </a:r>
            <a:r>
              <a:rPr lang="en-US" altLang="ja-JP" sz="2400" dirty="0" smtClean="0"/>
              <a:t>be</a:t>
            </a:r>
            <a:r>
              <a:rPr kumimoji="1" lang="en-US" altLang="ja-JP" sz="2400" dirty="0" smtClean="0"/>
              <a:t> a platform to play an important role </a:t>
            </a:r>
            <a:r>
              <a:rPr lang="en-US" altLang="ja-JP" sz="2400" dirty="0"/>
              <a:t>for </a:t>
            </a:r>
            <a:r>
              <a:rPr lang="en-US" altLang="ja-JP" sz="2400" dirty="0" smtClean="0"/>
              <a:t>the accomplishment of the </a:t>
            </a:r>
            <a:r>
              <a:rPr kumimoji="1" lang="en-US" altLang="ja-JP" sz="2400" dirty="0" err="1" smtClean="0"/>
              <a:t>aboves</a:t>
            </a:r>
            <a:r>
              <a:rPr kumimoji="1" lang="en-US" altLang="ja-JP" sz="2400" dirty="0" smtClean="0"/>
              <a:t>.</a:t>
            </a:r>
            <a:endParaRPr kumimoji="1" lang="ja-JP" altLang="en-US" sz="2400" dirty="0"/>
          </a:p>
        </p:txBody>
      </p:sp>
      <p:pic>
        <p:nvPicPr>
          <p:cNvPr id="4" name="Picture 2" descr="C:\Users\Hiro TAKAHASHI\Desktop\宏之のファイル\AZEC\AZEC 7th Thailand (2019)\KeyNoteSpeech\logo-azec-20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1166"/>
            <a:ext cx="2535268" cy="12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236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800" dirty="0"/>
              <a:t>“Zoo </a:t>
            </a:r>
            <a:r>
              <a:rPr lang="en-US" altLang="ja-JP" sz="4800" dirty="0" smtClean="0"/>
              <a:t>is </a:t>
            </a:r>
            <a:r>
              <a:rPr lang="en-US" altLang="ja-JP" sz="4800" dirty="0"/>
              <a:t>Peace”</a:t>
            </a:r>
            <a:endParaRPr kumimoji="1" lang="ja-JP" altLang="en-US" sz="4800" dirty="0"/>
          </a:p>
        </p:txBody>
      </p:sp>
      <p:sp>
        <p:nvSpPr>
          <p:cNvPr id="3" name="コンテンツ プレースホルダー 2"/>
          <p:cNvSpPr>
            <a:spLocks noGrp="1"/>
          </p:cNvSpPr>
          <p:nvPr>
            <p:ph idx="1"/>
          </p:nvPr>
        </p:nvSpPr>
        <p:spPr>
          <a:xfrm>
            <a:off x="1009443" y="1807361"/>
            <a:ext cx="7125112" cy="4501959"/>
          </a:xfrm>
        </p:spPr>
        <p:txBody>
          <a:bodyPr>
            <a:normAutofit/>
          </a:bodyPr>
          <a:lstStyle/>
          <a:p>
            <a:pPr marL="0" indent="0">
              <a:buNone/>
            </a:pPr>
            <a:r>
              <a:rPr kumimoji="1" lang="en-US" altLang="ja-JP" sz="4000" dirty="0" smtClean="0">
                <a:solidFill>
                  <a:srgbClr val="FF0000"/>
                </a:solidFill>
                <a:effectLst>
                  <a:outerShdw blurRad="38100" dist="38100" dir="2700000" algn="tl">
                    <a:srgbClr val="000000">
                      <a:alpha val="43137"/>
                    </a:srgbClr>
                  </a:outerShdw>
                </a:effectLst>
              </a:rPr>
              <a:t>   P</a:t>
            </a:r>
            <a:r>
              <a:rPr kumimoji="1" lang="en-US" altLang="ja-JP" sz="4000" dirty="0" smtClean="0"/>
              <a:t>lace for </a:t>
            </a:r>
          </a:p>
          <a:p>
            <a:pPr marL="0" indent="0">
              <a:buNone/>
            </a:pPr>
            <a:r>
              <a:rPr lang="en-US" altLang="ja-JP" sz="4000" dirty="0"/>
              <a:t> </a:t>
            </a:r>
            <a:r>
              <a:rPr lang="en-US" altLang="ja-JP" sz="4000" dirty="0" smtClean="0"/>
              <a:t>  </a:t>
            </a:r>
            <a:r>
              <a:rPr lang="en-US" altLang="ja-JP" sz="4000" dirty="0" smtClean="0">
                <a:solidFill>
                  <a:srgbClr val="FF0000"/>
                </a:solidFill>
                <a:effectLst>
                  <a:outerShdw blurRad="38100" dist="38100" dir="2700000" algn="tl">
                    <a:srgbClr val="000000">
                      <a:alpha val="43137"/>
                    </a:srgbClr>
                  </a:outerShdw>
                </a:effectLst>
              </a:rPr>
              <a:t>E</a:t>
            </a:r>
            <a:r>
              <a:rPr kumimoji="1" lang="en-US" altLang="ja-JP" sz="4000" dirty="0" smtClean="0"/>
              <a:t>nvironmental </a:t>
            </a:r>
          </a:p>
          <a:p>
            <a:pPr marL="0" indent="0">
              <a:buNone/>
            </a:pPr>
            <a:r>
              <a:rPr lang="en-US" altLang="ja-JP" sz="4000" dirty="0"/>
              <a:t> </a:t>
            </a:r>
            <a:r>
              <a:rPr lang="en-US" altLang="ja-JP" sz="4000" dirty="0" smtClean="0"/>
              <a:t>  </a:t>
            </a:r>
            <a:r>
              <a:rPr lang="en-US" altLang="ja-JP" sz="4000" dirty="0" smtClean="0">
                <a:solidFill>
                  <a:srgbClr val="FF0000"/>
                </a:solidFill>
                <a:effectLst>
                  <a:outerShdw blurRad="38100" dist="38100" dir="2700000" algn="tl">
                    <a:srgbClr val="000000">
                      <a:alpha val="43137"/>
                    </a:srgbClr>
                  </a:outerShdw>
                </a:effectLst>
              </a:rPr>
              <a:t>A</a:t>
            </a:r>
            <a:r>
              <a:rPr kumimoji="1" lang="en-US" altLang="ja-JP" sz="4000" dirty="0" smtClean="0"/>
              <a:t>nd </a:t>
            </a:r>
          </a:p>
          <a:p>
            <a:pPr marL="0" indent="0">
              <a:buNone/>
            </a:pPr>
            <a:r>
              <a:rPr lang="en-US" altLang="ja-JP" sz="4000" dirty="0"/>
              <a:t> </a:t>
            </a:r>
            <a:r>
              <a:rPr lang="en-US" altLang="ja-JP" sz="4000" dirty="0" smtClean="0"/>
              <a:t>  </a:t>
            </a:r>
            <a:r>
              <a:rPr lang="en-US" altLang="ja-JP" sz="4000" dirty="0" smtClean="0">
                <a:solidFill>
                  <a:srgbClr val="FF0000"/>
                </a:solidFill>
                <a:effectLst>
                  <a:outerShdw blurRad="38100" dist="38100" dir="2700000" algn="tl">
                    <a:srgbClr val="000000">
                      <a:alpha val="43137"/>
                    </a:srgbClr>
                  </a:outerShdw>
                </a:effectLst>
              </a:rPr>
              <a:t>C</a:t>
            </a:r>
            <a:r>
              <a:rPr kumimoji="1" lang="en-US" altLang="ja-JP" sz="4000" dirty="0" smtClean="0"/>
              <a:t>onservation </a:t>
            </a:r>
          </a:p>
          <a:p>
            <a:pPr marL="0" indent="0">
              <a:buNone/>
            </a:pPr>
            <a:r>
              <a:rPr lang="en-US" altLang="ja-JP" sz="4000" dirty="0"/>
              <a:t> </a:t>
            </a:r>
            <a:r>
              <a:rPr lang="en-US" altLang="ja-JP" sz="4000" dirty="0" smtClean="0"/>
              <a:t>  </a:t>
            </a:r>
            <a:r>
              <a:rPr kumimoji="1" lang="en-US" altLang="ja-JP" sz="4000" dirty="0" smtClean="0">
                <a:solidFill>
                  <a:srgbClr val="FF0000"/>
                </a:solidFill>
                <a:effectLst>
                  <a:outerShdw blurRad="38100" dist="38100" dir="2700000" algn="tl">
                    <a:srgbClr val="000000">
                      <a:alpha val="43137"/>
                    </a:srgbClr>
                  </a:outerShdw>
                </a:effectLst>
              </a:rPr>
              <a:t>E</a:t>
            </a:r>
            <a:r>
              <a:rPr kumimoji="1" lang="en-US" altLang="ja-JP" sz="4000" dirty="0" smtClean="0"/>
              <a:t>ducation</a:t>
            </a:r>
            <a:endParaRPr kumimoji="1" lang="ja-JP" altLang="en-US" sz="4000"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21166"/>
            <a:ext cx="2535268" cy="12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2442"/>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107504" y="5661248"/>
            <a:ext cx="8136904" cy="864096"/>
          </a:xfrm>
          <a:prstGeom prst="ellipse">
            <a:avLst/>
          </a:prstGeom>
          <a:solidFill>
            <a:srgbClr val="00FFCC"/>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79512" y="378307"/>
            <a:ext cx="7125113" cy="924475"/>
          </a:xfrm>
        </p:spPr>
        <p:txBody>
          <a:bodyPr/>
          <a:lstStyle/>
          <a:p>
            <a:r>
              <a:rPr kumimoji="1" lang="en-US" altLang="ja-JP" sz="4800" dirty="0" smtClean="0"/>
              <a:t>In the Future…</a:t>
            </a:r>
            <a:endParaRPr kumimoji="1" lang="ja-JP" altLang="en-US" sz="4800" dirty="0"/>
          </a:p>
        </p:txBody>
      </p:sp>
      <p:sp>
        <p:nvSpPr>
          <p:cNvPr id="3" name="コンテンツ プレースホルダー 2"/>
          <p:cNvSpPr>
            <a:spLocks noGrp="1"/>
          </p:cNvSpPr>
          <p:nvPr>
            <p:ph idx="1"/>
          </p:nvPr>
        </p:nvSpPr>
        <p:spPr>
          <a:xfrm>
            <a:off x="378794" y="1422721"/>
            <a:ext cx="8640960" cy="5256584"/>
          </a:xfrm>
        </p:spPr>
        <p:txBody>
          <a:bodyPr>
            <a:noAutofit/>
          </a:bodyPr>
          <a:lstStyle/>
          <a:p>
            <a:pPr marL="0" indent="0">
              <a:buNone/>
            </a:pPr>
            <a:r>
              <a:rPr kumimoji="1" lang="ja-JP" altLang="en-US" sz="2400" dirty="0" smtClean="0"/>
              <a:t>☆</a:t>
            </a:r>
            <a:r>
              <a:rPr kumimoji="1" lang="en-US" altLang="ja-JP" sz="2400" dirty="0" smtClean="0"/>
              <a:t>I would like to suggest……</a:t>
            </a:r>
          </a:p>
          <a:p>
            <a:r>
              <a:rPr kumimoji="1" lang="en-US" altLang="ja-JP" sz="2400" dirty="0" smtClean="0"/>
              <a:t>To keep a warm-hearted conference</a:t>
            </a:r>
          </a:p>
          <a:p>
            <a:r>
              <a:rPr lang="en-US" altLang="ja-JP" sz="2400" dirty="0" smtClean="0"/>
              <a:t>To be considerate to our language barrier</a:t>
            </a:r>
          </a:p>
          <a:p>
            <a:r>
              <a:rPr kumimoji="1" lang="en-US" altLang="ja-JP" sz="2400" dirty="0" smtClean="0"/>
              <a:t>To save moneys !   “Simple is the best”</a:t>
            </a:r>
          </a:p>
          <a:p>
            <a:r>
              <a:rPr lang="en-US" altLang="ja-JP" sz="2400" dirty="0" smtClean="0"/>
              <a:t>To deepen the friendship between AZEC and SEAZA</a:t>
            </a:r>
          </a:p>
          <a:p>
            <a:r>
              <a:rPr kumimoji="1" lang="en-US" altLang="ja-JP" sz="2400" dirty="0" smtClean="0"/>
              <a:t>To promote to come to AZEC around all over the Asian Region</a:t>
            </a:r>
          </a:p>
          <a:p>
            <a:r>
              <a:rPr lang="en-US" altLang="ja-JP" sz="2400" dirty="0" smtClean="0"/>
              <a:t>To welcome not only zoo and aquarium professionals but also </a:t>
            </a:r>
            <a:r>
              <a:rPr lang="en-US" altLang="ja-JP" sz="2400" dirty="0"/>
              <a:t>other related organizations</a:t>
            </a:r>
            <a:r>
              <a:rPr lang="en-US" altLang="ja-JP" sz="2400" dirty="0" smtClean="0"/>
              <a:t>.</a:t>
            </a:r>
          </a:p>
          <a:p>
            <a:pPr marL="0" indent="0">
              <a:lnSpc>
                <a:spcPts val="1400"/>
              </a:lnSpc>
              <a:buNone/>
            </a:pPr>
            <a:endParaRPr kumimoji="1" lang="en-US" altLang="ja-JP" sz="2400" dirty="0" smtClean="0"/>
          </a:p>
          <a:p>
            <a:pPr marL="0" indent="0">
              <a:buNone/>
            </a:pPr>
            <a:r>
              <a:rPr kumimoji="1" lang="en-US" altLang="ja-JP" sz="2400" dirty="0" smtClean="0">
                <a:solidFill>
                  <a:schemeClr val="bg1"/>
                </a:solidFill>
              </a:rPr>
              <a:t>Would you have any ideas and/or suggestions? </a:t>
            </a:r>
          </a:p>
          <a:p>
            <a:endParaRPr kumimoji="1" lang="ja-JP" altLang="en-US" sz="2800"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4712" y="52290"/>
            <a:ext cx="3091784" cy="157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33859"/>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43608" y="1249771"/>
            <a:ext cx="7125112" cy="4051437"/>
          </a:xfrm>
        </p:spPr>
        <p:txBody>
          <a:bodyPr>
            <a:normAutofit/>
          </a:bodyPr>
          <a:lstStyle/>
          <a:p>
            <a:pPr marL="0" indent="0">
              <a:buNone/>
            </a:pPr>
            <a:r>
              <a:rPr kumimoji="1" lang="en-US" altLang="ja-JP" sz="6000" dirty="0" smtClean="0"/>
              <a:t> Keep on going!!</a:t>
            </a:r>
            <a:endParaRPr kumimoji="1" lang="ja-JP" altLang="en-US" sz="6000" dirty="0"/>
          </a:p>
        </p:txBody>
      </p:sp>
      <p:grpSp>
        <p:nvGrpSpPr>
          <p:cNvPr id="9" name="グループ化 8"/>
          <p:cNvGrpSpPr/>
          <p:nvPr/>
        </p:nvGrpSpPr>
        <p:grpSpPr>
          <a:xfrm>
            <a:off x="179512" y="565690"/>
            <a:ext cx="8840128" cy="1927206"/>
            <a:chOff x="251520" y="4581128"/>
            <a:chExt cx="8840128" cy="1927206"/>
          </a:xfrm>
        </p:grpSpPr>
        <p:pic>
          <p:nvPicPr>
            <p:cNvPr id="4" name="Picture 2" descr="http://www.zoo.com.sg/images/common/logo-zo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25144"/>
              <a:ext cx="1303681" cy="752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iro TAKAHASHI\Desktop\宏之のファイル\AZEC\AZEC 2nd Hong Kong (2009)\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581128"/>
              <a:ext cx="2343870" cy="1562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Hiro TAKAHASHI\Desktop\宏之のファイル\AZEC\AZEC 3rd Taipei (2011)\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304" y="4581128"/>
              <a:ext cx="2300895" cy="1533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iro TAKAHASHI\Desktop\宏之のファイル\AZEC\AZEC 4th JAPAN (2013)\AZEC_Japan_ロゴマーク\AZEC2013_r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933" y="4594586"/>
              <a:ext cx="2706715" cy="1013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マリンワールド海の中道"/>
            <p:cNvPicPr>
              <a:picLocks noChangeAspect="1" noChangeArrowheads="1"/>
            </p:cNvPicPr>
            <p:nvPr/>
          </p:nvPicPr>
          <p:blipFill rotWithShape="1">
            <a:blip r:embed="rId6">
              <a:extLst>
                <a:ext uri="{28A0092B-C50C-407E-A947-70E740481C1C}">
                  <a14:useLocalDpi xmlns:a14="http://schemas.microsoft.com/office/drawing/2010/main" val="0"/>
                </a:ext>
              </a:extLst>
            </a:blip>
            <a:srcRect t="18719" b="20991"/>
            <a:stretch/>
          </p:blipFill>
          <p:spPr bwMode="auto">
            <a:xfrm>
              <a:off x="6991812" y="5608234"/>
              <a:ext cx="1492956" cy="9001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C:\Users\Hiro TAKAHASHI\Desktop\宏之のファイル\AZEC\AZEC 7th Thailand (2019)\KeyNoteSpeech\第5回AZEC(韓国ソウル大会)\image of AZEC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700" y="5433719"/>
            <a:ext cx="2436084" cy="8776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iro TAKAHASHI\Desktop\宏之のファイル\AZEC\AZEC 6th Taiwan2 (2017)\AZEC2017 logo\cropped-05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331" y="5461506"/>
            <a:ext cx="2961123" cy="84984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Hiro TAKAHASHI\Desktop\宏之のファイル\AZEC\AZEC 7th Thailand (2019)\KeyNoteSpeech\logo-azec-2019.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4128" y="4734838"/>
            <a:ext cx="3091784" cy="157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84628"/>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0"/>
            <a:ext cx="7125113" cy="924475"/>
          </a:xfrm>
        </p:spPr>
        <p:txBody>
          <a:bodyPr/>
          <a:lstStyle/>
          <a:p>
            <a:r>
              <a:rPr lang="en-US" altLang="ja-JP" sz="4400" dirty="0" smtClean="0"/>
              <a:t>Ac</a:t>
            </a:r>
            <a:r>
              <a:rPr kumimoji="1" lang="en-US" altLang="ja-JP" sz="4400" dirty="0" smtClean="0"/>
              <a:t>knowledgements</a:t>
            </a:r>
            <a:endParaRPr kumimoji="1" lang="ja-JP" altLang="en-US" sz="4400" dirty="0"/>
          </a:p>
        </p:txBody>
      </p:sp>
      <p:sp>
        <p:nvSpPr>
          <p:cNvPr id="3" name="コンテンツ プレースホルダー 2"/>
          <p:cNvSpPr>
            <a:spLocks noGrp="1"/>
          </p:cNvSpPr>
          <p:nvPr>
            <p:ph idx="1"/>
          </p:nvPr>
        </p:nvSpPr>
        <p:spPr>
          <a:xfrm>
            <a:off x="251520" y="1052736"/>
            <a:ext cx="8496944" cy="5544617"/>
          </a:xfrm>
        </p:spPr>
        <p:txBody>
          <a:bodyPr>
            <a:normAutofit fontScale="85000" lnSpcReduction="20000"/>
          </a:bodyPr>
          <a:lstStyle/>
          <a:p>
            <a:r>
              <a:rPr kumimoji="1" lang="en-US" altLang="ja-JP" sz="2400" dirty="0" smtClean="0"/>
              <a:t>I would like to thank……</a:t>
            </a:r>
          </a:p>
          <a:p>
            <a:pPr lvl="1"/>
            <a:r>
              <a:rPr lang="en-US" altLang="ja-JP" sz="2400" dirty="0" smtClean="0"/>
              <a:t>Ms. May </a:t>
            </a:r>
            <a:r>
              <a:rPr lang="en-US" altLang="ja-JP" sz="2400" dirty="0" err="1" smtClean="0"/>
              <a:t>Lok</a:t>
            </a:r>
            <a:r>
              <a:rPr lang="en-US" altLang="ja-JP" sz="2400" dirty="0" smtClean="0"/>
              <a:t>, Singapore Zoo</a:t>
            </a:r>
          </a:p>
          <a:p>
            <a:pPr lvl="1"/>
            <a:r>
              <a:rPr kumimoji="1" lang="en-US" altLang="ja-JP" sz="2400" dirty="0" smtClean="0"/>
              <a:t>Ms. Isabel Lee, Ocean Park Hong Kong</a:t>
            </a:r>
          </a:p>
          <a:p>
            <a:pPr lvl="1"/>
            <a:r>
              <a:rPr lang="en-US" altLang="ja-JP" sz="2400" dirty="0" smtClean="0"/>
              <a:t>Ms. Francis Tsang, Ocean Park Hong Kong</a:t>
            </a:r>
            <a:endParaRPr kumimoji="1" lang="en-US" altLang="ja-JP" sz="2400" dirty="0" smtClean="0"/>
          </a:p>
          <a:p>
            <a:pPr lvl="1"/>
            <a:r>
              <a:rPr lang="en-US" altLang="ja-JP" sz="2400" dirty="0" smtClean="0"/>
              <a:t>Ms. Carol Liu, ERC </a:t>
            </a:r>
          </a:p>
          <a:p>
            <a:pPr lvl="1"/>
            <a:r>
              <a:rPr lang="en-US" altLang="ja-JP" sz="2400" dirty="0" smtClean="0"/>
              <a:t>Dr. I-</a:t>
            </a:r>
            <a:r>
              <a:rPr lang="en-US" altLang="ja-JP" sz="2400" dirty="0" err="1" smtClean="0"/>
              <a:t>Hsin</a:t>
            </a:r>
            <a:r>
              <a:rPr lang="en-US" altLang="ja-JP" sz="2400" dirty="0" smtClean="0"/>
              <a:t> Wu, Taipei Zoo</a:t>
            </a:r>
          </a:p>
          <a:p>
            <a:pPr lvl="1"/>
            <a:r>
              <a:rPr kumimoji="1" lang="en-US" altLang="ja-JP" sz="2400" dirty="0" smtClean="0"/>
              <a:t>Ms. </a:t>
            </a:r>
            <a:r>
              <a:rPr kumimoji="1" lang="en-US" altLang="ja-JP" sz="2400" dirty="0" err="1" smtClean="0"/>
              <a:t>Chien</a:t>
            </a:r>
            <a:r>
              <a:rPr kumimoji="1" lang="en-US" altLang="ja-JP" sz="2400" dirty="0" smtClean="0"/>
              <a:t> Chu “Change” Wu, Taipei Zoo</a:t>
            </a:r>
          </a:p>
          <a:p>
            <a:pPr lvl="1"/>
            <a:r>
              <a:rPr lang="en-US" altLang="ja-JP" sz="2400" dirty="0" smtClean="0"/>
              <a:t>Dr. Shin-Il Jo, Seoul Zoo</a:t>
            </a:r>
          </a:p>
          <a:p>
            <a:pPr lvl="1"/>
            <a:r>
              <a:rPr kumimoji="1" lang="en-US" altLang="ja-JP" sz="2400" dirty="0" smtClean="0"/>
              <a:t>Dr. David Chen, </a:t>
            </a:r>
            <a:r>
              <a:rPr lang="en-US" altLang="ja-JP" sz="2400" dirty="0"/>
              <a:t>National Museum of Marine Biology &amp; </a:t>
            </a:r>
            <a:r>
              <a:rPr lang="en-US" altLang="ja-JP" sz="2400" dirty="0" smtClean="0"/>
              <a:t>Aquarium</a:t>
            </a:r>
          </a:p>
          <a:p>
            <a:pPr lvl="1"/>
            <a:r>
              <a:rPr lang="en-US" altLang="ja-JP" sz="2400" dirty="0" smtClean="0"/>
              <a:t>Mr. </a:t>
            </a:r>
            <a:r>
              <a:rPr lang="en-US" altLang="ja-JP" sz="2400" dirty="0" err="1" smtClean="0"/>
              <a:t>Danudet</a:t>
            </a:r>
            <a:r>
              <a:rPr lang="en-US" altLang="ja-JP" sz="2400" dirty="0" smtClean="0"/>
              <a:t> “Danny” </a:t>
            </a:r>
            <a:r>
              <a:rPr lang="en-US" altLang="ja-JP" sz="2400" dirty="0" err="1" smtClean="0"/>
              <a:t>Chanhom</a:t>
            </a:r>
            <a:r>
              <a:rPr lang="en-US" altLang="ja-JP" sz="2400" dirty="0" smtClean="0"/>
              <a:t>, ZPO</a:t>
            </a:r>
          </a:p>
          <a:p>
            <a:pPr lvl="1"/>
            <a:r>
              <a:rPr lang="en-US" altLang="ja-JP" sz="2400" dirty="0" smtClean="0"/>
              <a:t>Ms. </a:t>
            </a:r>
            <a:r>
              <a:rPr lang="en-US" altLang="ja-JP" sz="2400" dirty="0" err="1" smtClean="0"/>
              <a:t>Natjanan</a:t>
            </a:r>
            <a:r>
              <a:rPr lang="en-US" altLang="ja-JP" sz="2400" dirty="0" smtClean="0"/>
              <a:t> </a:t>
            </a:r>
            <a:r>
              <a:rPr lang="en-US" altLang="ja-JP" sz="2400" dirty="0" err="1" smtClean="0"/>
              <a:t>Wichityan</a:t>
            </a:r>
            <a:r>
              <a:rPr lang="en-US" altLang="ja-JP" sz="2400" dirty="0" smtClean="0"/>
              <a:t>, ZPO</a:t>
            </a:r>
          </a:p>
          <a:p>
            <a:pPr lvl="1"/>
            <a:r>
              <a:rPr lang="en-US" altLang="ja-JP" sz="2400" dirty="0" smtClean="0"/>
              <a:t>Ms. Debra Erickson, San Diego Zoo Global, IZE</a:t>
            </a:r>
          </a:p>
          <a:p>
            <a:pPr lvl="1"/>
            <a:r>
              <a:rPr lang="en-US" altLang="ja-JP" sz="2400" dirty="0" smtClean="0"/>
              <a:t>JZAE and AZEC friends, and Chiba Zoo staff !! </a:t>
            </a:r>
          </a:p>
          <a:p>
            <a:pPr lvl="1"/>
            <a:endParaRPr kumimoji="1" lang="ja-JP" altLang="en-US" dirty="0"/>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4712" y="52290"/>
            <a:ext cx="3091784" cy="157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05267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0227" y="1340768"/>
            <a:ext cx="8173773" cy="2680592"/>
          </a:xfrm>
        </p:spPr>
        <p:txBody>
          <a:bodyPr/>
          <a:lstStyle/>
          <a:p>
            <a:r>
              <a:rPr lang="en-US" altLang="ja-JP" sz="4400" dirty="0">
                <a:solidFill>
                  <a:schemeClr val="bg1"/>
                </a:solidFill>
              </a:rPr>
              <a:t>The </a:t>
            </a:r>
            <a:r>
              <a:rPr lang="en-US" altLang="ja-JP" sz="4400" dirty="0" smtClean="0">
                <a:solidFill>
                  <a:schemeClr val="bg1"/>
                </a:solidFill>
              </a:rPr>
              <a:t>1st</a:t>
            </a:r>
            <a:r>
              <a:rPr lang="ja-JP" altLang="en-US" sz="4400" dirty="0" smtClean="0">
                <a:solidFill>
                  <a:schemeClr val="bg1"/>
                </a:solidFill>
              </a:rPr>
              <a:t> </a:t>
            </a:r>
            <a:r>
              <a:rPr lang="en-US" altLang="ja-JP" sz="4400" dirty="0" smtClean="0">
                <a:solidFill>
                  <a:schemeClr val="bg1"/>
                </a:solidFill>
              </a:rPr>
              <a:t>AZEC 2007</a:t>
            </a:r>
            <a:r>
              <a:rPr lang="ja-JP" altLang="en-US" sz="4400" dirty="0">
                <a:solidFill>
                  <a:schemeClr val="bg1"/>
                </a:solidFill>
              </a:rPr>
              <a:t>　</a:t>
            </a:r>
            <a:r>
              <a:rPr lang="en-US" altLang="ja-JP" sz="4400" dirty="0" smtClean="0">
                <a:solidFill>
                  <a:schemeClr val="bg1"/>
                </a:solidFill>
              </a:rPr>
              <a:t/>
            </a:r>
            <a:br>
              <a:rPr lang="en-US" altLang="ja-JP" sz="4400" dirty="0" smtClean="0">
                <a:solidFill>
                  <a:schemeClr val="bg1"/>
                </a:solidFill>
              </a:rPr>
            </a:br>
            <a:r>
              <a:rPr lang="en-US" altLang="ja-JP" sz="4400" dirty="0">
                <a:solidFill>
                  <a:schemeClr val="bg1"/>
                </a:solidFill>
              </a:rPr>
              <a:t> </a:t>
            </a:r>
            <a:r>
              <a:rPr lang="en-US" altLang="ja-JP" sz="4400" dirty="0" smtClean="0">
                <a:solidFill>
                  <a:schemeClr val="bg1"/>
                </a:solidFill>
              </a:rPr>
              <a:t>           @ Singapore Zoo</a:t>
            </a:r>
            <a:endParaRPr lang="en-US" altLang="ja-JP" sz="4400"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7237" y="3828256"/>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573016"/>
            <a:ext cx="337276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69644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188640"/>
            <a:ext cx="7125113" cy="924475"/>
          </a:xfrm>
        </p:spPr>
        <p:txBody>
          <a:bodyPr/>
          <a:lstStyle/>
          <a:p>
            <a:r>
              <a:rPr lang="en-US" altLang="ja-JP" dirty="0" smtClean="0"/>
              <a:t>AZEC </a:t>
            </a:r>
            <a:r>
              <a:rPr lang="en-US" altLang="ja-JP" dirty="0" smtClean="0"/>
              <a:t>2007 (Singapore)</a:t>
            </a:r>
            <a:endParaRPr kumimoji="1" lang="ja-JP" altLang="en-US" dirty="0"/>
          </a:p>
        </p:txBody>
      </p:sp>
      <p:sp>
        <p:nvSpPr>
          <p:cNvPr id="3" name="コンテンツ プレースホルダー 2"/>
          <p:cNvSpPr>
            <a:spLocks noGrp="1"/>
          </p:cNvSpPr>
          <p:nvPr>
            <p:ph idx="1"/>
          </p:nvPr>
        </p:nvSpPr>
        <p:spPr>
          <a:xfrm>
            <a:off x="323528" y="1196752"/>
            <a:ext cx="8496944" cy="5544616"/>
          </a:xfrm>
        </p:spPr>
        <p:txBody>
          <a:bodyPr>
            <a:normAutofit/>
          </a:bodyPr>
          <a:lstStyle/>
          <a:p>
            <a:r>
              <a:rPr kumimoji="1" lang="en-US" altLang="ja-JP" sz="2400" dirty="0" smtClean="0"/>
              <a:t>6</a:t>
            </a:r>
            <a:r>
              <a:rPr kumimoji="1" lang="en-US" altLang="ja-JP" sz="2400" baseline="30000" dirty="0" smtClean="0"/>
              <a:t>th</a:t>
            </a:r>
            <a:r>
              <a:rPr kumimoji="1" lang="en-US" altLang="ja-JP" sz="2400" dirty="0" smtClean="0"/>
              <a:t> – 10</a:t>
            </a:r>
            <a:r>
              <a:rPr kumimoji="1" lang="en-US" altLang="ja-JP" sz="2400" baseline="30000" dirty="0" smtClean="0"/>
              <a:t>th</a:t>
            </a:r>
            <a:r>
              <a:rPr kumimoji="1" lang="en-US" altLang="ja-JP" sz="2400" dirty="0" smtClean="0"/>
              <a:t> September, 2007 @ Singapore Zoo</a:t>
            </a:r>
          </a:p>
          <a:p>
            <a:r>
              <a:rPr kumimoji="1" lang="en-US" altLang="ja-JP" sz="2400" dirty="0" smtClean="0"/>
              <a:t>About 56 </a:t>
            </a:r>
            <a:r>
              <a:rPr kumimoji="1" lang="en-US" altLang="ja-JP" sz="2400" dirty="0" err="1" smtClean="0"/>
              <a:t>deligates</a:t>
            </a:r>
            <a:r>
              <a:rPr lang="en-US" altLang="ja-JP" sz="2400" dirty="0" smtClean="0"/>
              <a:t>, 11countries</a:t>
            </a:r>
            <a:endParaRPr kumimoji="1" lang="en-US" altLang="ja-JP" sz="2400" dirty="0" smtClean="0"/>
          </a:p>
          <a:p>
            <a:r>
              <a:rPr kumimoji="1" lang="en-US" altLang="ja-JP" sz="2400" dirty="0" smtClean="0"/>
              <a:t>“The need for a platform for the exchange of ideas among Asian Zoo Educators has always been deeply felt, so initiation was taken by the Singapore Zoo to fill this gap, leading them to host the first Asian Zoo </a:t>
            </a:r>
            <a:r>
              <a:rPr lang="en-US" altLang="ja-JP" sz="2400" dirty="0"/>
              <a:t>E</a:t>
            </a:r>
            <a:r>
              <a:rPr kumimoji="1" lang="en-US" altLang="ja-JP" sz="2400" dirty="0" smtClean="0"/>
              <a:t>ducators conference.” (Ms. </a:t>
            </a:r>
            <a:r>
              <a:rPr kumimoji="1" lang="en-US" altLang="ja-JP" sz="2400" dirty="0" err="1" smtClean="0"/>
              <a:t>Rachana</a:t>
            </a:r>
            <a:r>
              <a:rPr kumimoji="1" lang="en-US" altLang="ja-JP" sz="2400" dirty="0" smtClean="0"/>
              <a:t> Shah from Central Zoo, Nepal, 2009)</a:t>
            </a:r>
          </a:p>
          <a:p>
            <a:r>
              <a:rPr lang="en-US" altLang="ja-JP" sz="2400" dirty="0" smtClean="0"/>
              <a:t>The theme: “</a:t>
            </a:r>
            <a:r>
              <a:rPr lang="en-US" altLang="ja-JP" sz="2400" dirty="0" smtClean="0">
                <a:solidFill>
                  <a:srgbClr val="FFFF00"/>
                </a:solidFill>
                <a:effectLst>
                  <a:outerShdw blurRad="38100" dist="38100" dir="2700000" algn="tl">
                    <a:srgbClr val="000000">
                      <a:alpha val="43137"/>
                    </a:srgbClr>
                  </a:outerShdw>
                </a:effectLst>
              </a:rPr>
              <a:t>Engage, Educate, Conserve</a:t>
            </a:r>
            <a:r>
              <a:rPr lang="en-US" altLang="ja-JP" sz="2400" dirty="0" smtClean="0"/>
              <a:t>”</a:t>
            </a:r>
          </a:p>
          <a:p>
            <a:r>
              <a:rPr kumimoji="1" lang="en-US" altLang="ja-JP" sz="2400" dirty="0" smtClean="0"/>
              <a:t>Emphasized: How the zoo all over can and is helping in education about the wildlife and environment education and how crucial role they play in the society. </a:t>
            </a:r>
          </a:p>
          <a:p>
            <a:endParaRPr kumimoji="1" lang="ja-JP" altLang="en-US" dirty="0"/>
          </a:p>
        </p:txBody>
      </p:sp>
    </p:spTree>
    <p:extLst>
      <p:ext uri="{BB962C8B-B14F-4D97-AF65-F5344CB8AC3E}">
        <p14:creationId xmlns:p14="http://schemas.microsoft.com/office/powerpoint/2010/main" val="231920846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188640"/>
            <a:ext cx="7125113" cy="924475"/>
          </a:xfrm>
        </p:spPr>
        <p:txBody>
          <a:bodyPr/>
          <a:lstStyle/>
          <a:p>
            <a:r>
              <a:rPr lang="en-US" altLang="ja-JP" dirty="0" smtClean="0"/>
              <a:t>AZEC 2007</a:t>
            </a:r>
            <a:endParaRPr kumimoji="1" lang="ja-JP" altLang="en-US" dirty="0"/>
          </a:p>
        </p:txBody>
      </p:sp>
      <p:sp>
        <p:nvSpPr>
          <p:cNvPr id="3" name="コンテンツ プレースホルダー 2"/>
          <p:cNvSpPr>
            <a:spLocks noGrp="1"/>
          </p:cNvSpPr>
          <p:nvPr>
            <p:ph idx="1"/>
          </p:nvPr>
        </p:nvSpPr>
        <p:spPr>
          <a:xfrm>
            <a:off x="323528" y="1052736"/>
            <a:ext cx="8496944" cy="5472608"/>
          </a:xfrm>
        </p:spPr>
        <p:txBody>
          <a:bodyPr>
            <a:normAutofit/>
          </a:bodyPr>
          <a:lstStyle/>
          <a:p>
            <a:r>
              <a:rPr kumimoji="1" lang="en-US" altLang="ja-JP" sz="2400" dirty="0" smtClean="0"/>
              <a:t>Not only keynote speech but also over 26 oral presentations and 8 poster presentations.</a:t>
            </a:r>
          </a:p>
          <a:p>
            <a:r>
              <a:rPr kumimoji="1" lang="en-US" altLang="ja-JP" sz="2400" dirty="0" smtClean="0"/>
              <a:t>Modern zoos have moved on and become important centers for not only children but also visitors all aspect of our natural world.</a:t>
            </a:r>
          </a:p>
          <a:p>
            <a:r>
              <a:rPr kumimoji="1" lang="en-US" altLang="ja-JP" sz="2400" dirty="0" smtClean="0"/>
              <a:t>The attendants had opportunities to learn by visitors different facilities and sites with a behind the scenes tour of Singapore Zoo, a visit to Underwater World, the Singapore Science Center and other places.</a:t>
            </a:r>
          </a:p>
          <a:p>
            <a:pPr marL="0" indent="0">
              <a:buNone/>
            </a:pPr>
            <a:r>
              <a:rPr lang="en-US" altLang="ja-JP" sz="2400" dirty="0"/>
              <a:t> </a:t>
            </a:r>
            <a:r>
              <a:rPr lang="en-US" altLang="ja-JP" sz="2400" dirty="0" smtClean="0"/>
              <a:t>  </a:t>
            </a:r>
            <a:r>
              <a:rPr lang="en-US" altLang="ja-JP" sz="2400" dirty="0"/>
              <a:t>(Ms. </a:t>
            </a:r>
            <a:r>
              <a:rPr lang="en-US" altLang="ja-JP" sz="2400" dirty="0" err="1"/>
              <a:t>Rachana</a:t>
            </a:r>
            <a:r>
              <a:rPr lang="en-US" altLang="ja-JP" sz="2400" dirty="0"/>
              <a:t> Shah from Central Zoo, Nepal, 2009)</a:t>
            </a:r>
          </a:p>
          <a:p>
            <a:pPr marL="0" indent="0">
              <a:buNone/>
            </a:pPr>
            <a:endParaRPr lang="en-US" altLang="ja-JP" sz="2400" dirty="0" smtClean="0"/>
          </a:p>
        </p:txBody>
      </p:sp>
    </p:spTree>
    <p:extLst>
      <p:ext uri="{BB962C8B-B14F-4D97-AF65-F5344CB8AC3E}">
        <p14:creationId xmlns:p14="http://schemas.microsoft.com/office/powerpoint/2010/main" val="295086276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188640"/>
            <a:ext cx="7125113" cy="924475"/>
          </a:xfrm>
        </p:spPr>
        <p:txBody>
          <a:bodyPr/>
          <a:lstStyle/>
          <a:p>
            <a:r>
              <a:rPr lang="en-US" altLang="ja-JP" dirty="0" smtClean="0"/>
              <a:t>AZEC 2007</a:t>
            </a:r>
            <a:endParaRPr kumimoji="1" lang="ja-JP" altLang="en-US" dirty="0"/>
          </a:p>
        </p:txBody>
      </p:sp>
      <p:sp>
        <p:nvSpPr>
          <p:cNvPr id="3" name="コンテンツ プレースホルダー 2"/>
          <p:cNvSpPr>
            <a:spLocks noGrp="1"/>
          </p:cNvSpPr>
          <p:nvPr>
            <p:ph idx="1"/>
          </p:nvPr>
        </p:nvSpPr>
        <p:spPr>
          <a:xfrm>
            <a:off x="323528" y="1052736"/>
            <a:ext cx="8496944" cy="5472608"/>
          </a:xfrm>
        </p:spPr>
        <p:txBody>
          <a:bodyPr>
            <a:normAutofit/>
          </a:bodyPr>
          <a:lstStyle/>
          <a:p>
            <a:r>
              <a:rPr kumimoji="1" lang="en-US" altLang="ja-JP" sz="2400" dirty="0" smtClean="0"/>
              <a:t>Future planning</a:t>
            </a:r>
          </a:p>
          <a:p>
            <a:pPr lvl="1"/>
            <a:r>
              <a:rPr lang="en-US" altLang="ja-JP" sz="2200" dirty="0" smtClean="0"/>
              <a:t>Share attendants experiences with zoo educators in their countries.</a:t>
            </a:r>
          </a:p>
          <a:p>
            <a:pPr lvl="1"/>
            <a:r>
              <a:rPr kumimoji="1" lang="en-US" altLang="ja-JP" sz="2200" dirty="0" smtClean="0"/>
              <a:t>Create awareness among zoo visitors by preparing leaflets, posters, bill boards etc.</a:t>
            </a:r>
          </a:p>
          <a:p>
            <a:pPr lvl="1"/>
            <a:r>
              <a:rPr lang="en-US" altLang="ja-JP" sz="2200" dirty="0" smtClean="0"/>
              <a:t>Organize talks for students and others.</a:t>
            </a:r>
          </a:p>
          <a:p>
            <a:pPr lvl="1"/>
            <a:r>
              <a:rPr lang="en-US" altLang="ja-JP" sz="2200" dirty="0" smtClean="0"/>
              <a:t>Organize zoo visits for disabled students and others.</a:t>
            </a:r>
          </a:p>
          <a:p>
            <a:pPr lvl="1"/>
            <a:r>
              <a:rPr lang="en-US" altLang="ja-JP" sz="2200" dirty="0" smtClean="0"/>
              <a:t>Develop a regular education </a:t>
            </a:r>
            <a:r>
              <a:rPr lang="en-US" altLang="ja-JP" sz="2200" dirty="0" err="1" smtClean="0"/>
              <a:t>programme</a:t>
            </a:r>
            <a:r>
              <a:rPr lang="en-US" altLang="ja-JP" sz="2200" dirty="0" smtClean="0"/>
              <a:t> involving zoo educators and students.</a:t>
            </a:r>
          </a:p>
          <a:p>
            <a:pPr marL="457200" lvl="1" indent="0">
              <a:buNone/>
            </a:pPr>
            <a:r>
              <a:rPr lang="en-US" altLang="ja-JP" sz="2200" dirty="0"/>
              <a:t> </a:t>
            </a:r>
            <a:r>
              <a:rPr lang="en-US" altLang="ja-JP" sz="2200" dirty="0" smtClean="0"/>
              <a:t> (Ms. </a:t>
            </a:r>
            <a:r>
              <a:rPr lang="en-US" altLang="ja-JP" sz="2200" dirty="0" err="1" smtClean="0"/>
              <a:t>Gawsia</a:t>
            </a:r>
            <a:r>
              <a:rPr lang="en-US" altLang="ja-JP" sz="2200" dirty="0" smtClean="0"/>
              <a:t> </a:t>
            </a:r>
            <a:r>
              <a:rPr lang="en-US" altLang="ja-JP" sz="2200" dirty="0" err="1" smtClean="0"/>
              <a:t>Choudhery</a:t>
            </a:r>
            <a:r>
              <a:rPr lang="en-US" altLang="ja-JP" sz="2200" dirty="0" smtClean="0"/>
              <a:t>, Wildlife Trust of Bangladesh)</a:t>
            </a:r>
          </a:p>
          <a:p>
            <a:pPr lvl="1"/>
            <a:endParaRPr kumimoji="1" lang="en-US" altLang="ja-JP" sz="2200" dirty="0" smtClean="0"/>
          </a:p>
          <a:p>
            <a:endParaRPr kumimoji="1" lang="ja-JP" altLang="en-US" dirty="0"/>
          </a:p>
        </p:txBody>
      </p:sp>
    </p:spTree>
    <p:extLst>
      <p:ext uri="{BB962C8B-B14F-4D97-AF65-F5344CB8AC3E}">
        <p14:creationId xmlns:p14="http://schemas.microsoft.com/office/powerpoint/2010/main" val="29303231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188640"/>
            <a:ext cx="7125113" cy="924475"/>
          </a:xfrm>
        </p:spPr>
        <p:txBody>
          <a:bodyPr/>
          <a:lstStyle/>
          <a:p>
            <a:r>
              <a:rPr lang="en-US" altLang="ja-JP" dirty="0" smtClean="0"/>
              <a:t>AZEC 2007</a:t>
            </a:r>
            <a:endParaRPr kumimoji="1" lang="ja-JP" altLang="en-US" dirty="0"/>
          </a:p>
        </p:txBody>
      </p:sp>
      <p:sp>
        <p:nvSpPr>
          <p:cNvPr id="3" name="コンテンツ プレースホルダー 2"/>
          <p:cNvSpPr>
            <a:spLocks noGrp="1"/>
          </p:cNvSpPr>
          <p:nvPr>
            <p:ph idx="1"/>
          </p:nvPr>
        </p:nvSpPr>
        <p:spPr>
          <a:xfrm>
            <a:off x="323528" y="1052736"/>
            <a:ext cx="8640960" cy="5472608"/>
          </a:xfrm>
        </p:spPr>
        <p:txBody>
          <a:bodyPr>
            <a:normAutofit/>
          </a:bodyPr>
          <a:lstStyle/>
          <a:p>
            <a:r>
              <a:rPr kumimoji="1" lang="en-US" altLang="ja-JP" sz="2400" dirty="0" smtClean="0"/>
              <a:t>The outdoor sessions included interacting with the Singapore Zoo Staff and learning from the “what”, “why” and “how” of the education </a:t>
            </a:r>
            <a:r>
              <a:rPr kumimoji="1" lang="en-US" altLang="ja-JP" sz="2400" dirty="0" err="1" smtClean="0"/>
              <a:t>programmes</a:t>
            </a:r>
            <a:r>
              <a:rPr kumimoji="1" lang="en-US" altLang="ja-JP" sz="2400" dirty="0" smtClean="0"/>
              <a:t> carried out the zoos.</a:t>
            </a:r>
          </a:p>
          <a:p>
            <a:pPr marL="0" indent="0">
              <a:buNone/>
            </a:pPr>
            <a:r>
              <a:rPr lang="en-US" altLang="ja-JP" sz="2400" dirty="0" smtClean="0"/>
              <a:t>    (Ms. </a:t>
            </a:r>
            <a:r>
              <a:rPr lang="en-US" altLang="ja-JP" sz="2400" dirty="0" err="1" smtClean="0"/>
              <a:t>Meena</a:t>
            </a:r>
            <a:r>
              <a:rPr lang="en-US" altLang="ja-JP" sz="2400" dirty="0" smtClean="0"/>
              <a:t> </a:t>
            </a:r>
            <a:r>
              <a:rPr lang="en-US" altLang="ja-JP" sz="2400" dirty="0" err="1" smtClean="0"/>
              <a:t>Nareswar</a:t>
            </a:r>
            <a:r>
              <a:rPr lang="en-US" altLang="ja-JP" sz="2400" dirty="0" smtClean="0"/>
              <a:t>, Center for Environmental    </a:t>
            </a:r>
          </a:p>
          <a:p>
            <a:pPr marL="0" indent="0">
              <a:buNone/>
            </a:pPr>
            <a:r>
              <a:rPr lang="en-US" altLang="ja-JP" sz="2400" dirty="0"/>
              <a:t> </a:t>
            </a:r>
            <a:r>
              <a:rPr lang="en-US" altLang="ja-JP" sz="2400" dirty="0" smtClean="0"/>
              <a:t>    Education, India)</a:t>
            </a:r>
          </a:p>
          <a:p>
            <a:pPr marL="0" indent="0">
              <a:buNone/>
            </a:pPr>
            <a:endParaRPr lang="en-US" altLang="ja-JP" sz="2400" dirty="0"/>
          </a:p>
          <a:p>
            <a:pPr marL="0" indent="0">
              <a:buNone/>
            </a:pPr>
            <a:r>
              <a:rPr lang="ja-JP" altLang="en-US" sz="2400" dirty="0" smtClean="0"/>
              <a:t>☆</a:t>
            </a:r>
            <a:r>
              <a:rPr lang="en-US" altLang="ja-JP" sz="2400" dirty="0" smtClean="0"/>
              <a:t>The report was submitted by Ms. Sally Walker, </a:t>
            </a:r>
          </a:p>
          <a:p>
            <a:pPr marL="0" indent="0">
              <a:buNone/>
            </a:pPr>
            <a:r>
              <a:rPr lang="en-US" altLang="ja-JP" sz="2400" dirty="0"/>
              <a:t> </a:t>
            </a:r>
            <a:r>
              <a:rPr lang="en-US" altLang="ja-JP" sz="2400" dirty="0" smtClean="0"/>
              <a:t>                 </a:t>
            </a:r>
            <a:r>
              <a:rPr lang="en-US" altLang="ja-JP" sz="2400" dirty="0" smtClean="0"/>
              <a:t>IZE Regional </a:t>
            </a:r>
            <a:r>
              <a:rPr lang="en-US" altLang="ja-JP" sz="2400" dirty="0" smtClean="0"/>
              <a:t>Representative of South Asia</a:t>
            </a:r>
          </a:p>
          <a:p>
            <a:pPr marL="0" indent="0">
              <a:buNone/>
            </a:pPr>
            <a:endParaRPr lang="en-US" altLang="ja-JP" dirty="0"/>
          </a:p>
          <a:p>
            <a:endParaRPr kumimoji="1" lang="ja-JP" altLang="en-US" dirty="0"/>
          </a:p>
        </p:txBody>
      </p:sp>
    </p:spTree>
    <p:extLst>
      <p:ext uri="{BB962C8B-B14F-4D97-AF65-F5344CB8AC3E}">
        <p14:creationId xmlns:p14="http://schemas.microsoft.com/office/powerpoint/2010/main" val="295086276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9592" y="1124744"/>
            <a:ext cx="7125112" cy="4051437"/>
          </a:xfrm>
        </p:spPr>
        <p:txBody>
          <a:bodyPr>
            <a:normAutofit/>
          </a:bodyPr>
          <a:lstStyle/>
          <a:p>
            <a:pPr marL="0" indent="0">
              <a:buNone/>
            </a:pPr>
            <a:r>
              <a:rPr kumimoji="1" lang="en-US" altLang="ja-JP" sz="5400" dirty="0" smtClean="0"/>
              <a:t>If I were there ~ </a:t>
            </a:r>
          </a:p>
          <a:p>
            <a:pPr marL="0" indent="0">
              <a:buNone/>
            </a:pPr>
            <a:r>
              <a:rPr lang="en-US" altLang="ja-JP" sz="5400" dirty="0"/>
              <a:t> </a:t>
            </a:r>
            <a:r>
              <a:rPr lang="en-US" altLang="ja-JP" sz="5400" dirty="0" smtClean="0"/>
              <a:t>  (.&gt;o&lt;.);…</a:t>
            </a:r>
            <a:endParaRPr kumimoji="1" lang="ja-JP" altLang="en-US" sz="5400" dirty="0"/>
          </a:p>
        </p:txBody>
      </p:sp>
    </p:spTree>
    <p:extLst>
      <p:ext uri="{BB962C8B-B14F-4D97-AF65-F5344CB8AC3E}">
        <p14:creationId xmlns:p14="http://schemas.microsoft.com/office/powerpoint/2010/main" val="368021554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764704"/>
            <a:ext cx="8280919" cy="2292627"/>
          </a:xfrm>
        </p:spPr>
        <p:txBody>
          <a:bodyPr/>
          <a:lstStyle/>
          <a:p>
            <a:r>
              <a:rPr lang="en-US" altLang="ja-JP" sz="4000" dirty="0">
                <a:solidFill>
                  <a:schemeClr val="bg1"/>
                </a:solidFill>
              </a:rPr>
              <a:t>The 2</a:t>
            </a:r>
            <a:r>
              <a:rPr lang="en-US" altLang="ja-JP" sz="4000" baseline="30000" dirty="0">
                <a:solidFill>
                  <a:schemeClr val="bg1"/>
                </a:solidFill>
              </a:rPr>
              <a:t>nd</a:t>
            </a:r>
            <a:r>
              <a:rPr lang="ja-JP" altLang="en-US" sz="4000" dirty="0">
                <a:solidFill>
                  <a:schemeClr val="bg1"/>
                </a:solidFill>
              </a:rPr>
              <a:t> </a:t>
            </a:r>
            <a:r>
              <a:rPr lang="en-US" altLang="ja-JP" sz="4000" dirty="0" smtClean="0">
                <a:solidFill>
                  <a:schemeClr val="bg1"/>
                </a:solidFill>
              </a:rPr>
              <a:t>AZEC 2009</a:t>
            </a:r>
            <a:r>
              <a:rPr lang="ja-JP" altLang="en-US" sz="4000" dirty="0">
                <a:solidFill>
                  <a:schemeClr val="bg1"/>
                </a:solidFill>
              </a:rPr>
              <a:t>　</a:t>
            </a:r>
            <a:r>
              <a:rPr lang="en-US" altLang="ja-JP" sz="4000" dirty="0" smtClean="0">
                <a:solidFill>
                  <a:schemeClr val="bg1"/>
                </a:solidFill>
              </a:rPr>
              <a:t/>
            </a:r>
            <a:br>
              <a:rPr lang="en-US" altLang="ja-JP" sz="4000" dirty="0" smtClean="0">
                <a:solidFill>
                  <a:schemeClr val="bg1"/>
                </a:solidFill>
              </a:rPr>
            </a:br>
            <a:r>
              <a:rPr lang="en-US" altLang="ja-JP" sz="4000" dirty="0">
                <a:solidFill>
                  <a:schemeClr val="bg1"/>
                </a:solidFill>
              </a:rPr>
              <a:t> </a:t>
            </a:r>
            <a:r>
              <a:rPr lang="en-US" altLang="ja-JP" sz="4000" dirty="0" smtClean="0">
                <a:solidFill>
                  <a:schemeClr val="bg1"/>
                </a:solidFill>
              </a:rPr>
              <a:t>    </a:t>
            </a:r>
            <a:r>
              <a:rPr lang="en-US" altLang="ja-JP" sz="4000" dirty="0" smtClean="0">
                <a:solidFill>
                  <a:schemeClr val="bg1"/>
                </a:solidFill>
              </a:rPr>
              <a:t>  </a:t>
            </a:r>
            <a:r>
              <a:rPr lang="en-US" altLang="ja-JP" sz="4000" dirty="0" smtClean="0">
                <a:solidFill>
                  <a:schemeClr val="bg1"/>
                </a:solidFill>
              </a:rPr>
              <a:t>@ </a:t>
            </a:r>
            <a:r>
              <a:rPr lang="en-US" altLang="ja-JP" sz="4000" dirty="0" smtClean="0">
                <a:solidFill>
                  <a:schemeClr val="bg1"/>
                </a:solidFill>
              </a:rPr>
              <a:t>Ocean Park Hong Kong</a:t>
            </a:r>
            <a:endParaRPr lang="en-US" altLang="ja-JP" sz="4000"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7237" y="3828256"/>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Hiro TAKAHASHI\Desktop\宏之のファイル\AZEC\AZEC 2nd Hong Kong (2009)\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494" y="3291542"/>
            <a:ext cx="4687738" cy="312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2431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5400" dirty="0" smtClean="0">
                <a:solidFill>
                  <a:schemeClr val="bg1"/>
                </a:solidFill>
              </a:rPr>
              <a:t>Contents</a:t>
            </a:r>
            <a:endParaRPr kumimoji="1" lang="ja-JP" altLang="en-US" sz="5400" dirty="0">
              <a:solidFill>
                <a:schemeClr val="bg1"/>
              </a:solidFill>
            </a:endParaRPr>
          </a:p>
        </p:txBody>
      </p:sp>
      <p:sp>
        <p:nvSpPr>
          <p:cNvPr id="3" name="コンテンツ プレースホルダー 2"/>
          <p:cNvSpPr>
            <a:spLocks noGrp="1"/>
          </p:cNvSpPr>
          <p:nvPr>
            <p:ph idx="1"/>
          </p:nvPr>
        </p:nvSpPr>
        <p:spPr>
          <a:xfrm>
            <a:off x="1009442" y="1807361"/>
            <a:ext cx="7955045" cy="4051437"/>
          </a:xfrm>
        </p:spPr>
        <p:txBody>
          <a:bodyPr>
            <a:normAutofit/>
          </a:bodyPr>
          <a:lstStyle/>
          <a:p>
            <a:r>
              <a:rPr lang="en-US" altLang="ja-JP" sz="3600" dirty="0" smtClean="0">
                <a:solidFill>
                  <a:schemeClr val="bg1"/>
                </a:solidFill>
              </a:rPr>
              <a:t>Introduction – Who am I ? –</a:t>
            </a:r>
          </a:p>
          <a:p>
            <a:r>
              <a:rPr lang="en-US" altLang="ja-JP" sz="3600" dirty="0" smtClean="0">
                <a:solidFill>
                  <a:schemeClr val="bg1"/>
                </a:solidFill>
              </a:rPr>
              <a:t>History of AZEC</a:t>
            </a:r>
          </a:p>
          <a:p>
            <a:r>
              <a:rPr lang="en-US" altLang="ja-JP" sz="3600" dirty="0" smtClean="0">
                <a:solidFill>
                  <a:schemeClr val="bg1"/>
                </a:solidFill>
              </a:rPr>
              <a:t>Mission of AZEC in the Future</a:t>
            </a:r>
          </a:p>
          <a:p>
            <a:endParaRPr kumimoji="1" lang="ja-JP" altLang="en-US" sz="3600" dirty="0">
              <a:solidFill>
                <a:schemeClr val="bg1"/>
              </a:solidFill>
            </a:endParaRPr>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8696"/>
            <a:ext cx="3130068" cy="15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29357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AZEC 2009, Hong Kong</a:t>
            </a:r>
            <a:endParaRPr kumimoji="1" lang="ja-JP" altLang="en-US" dirty="0"/>
          </a:p>
        </p:txBody>
      </p:sp>
      <p:sp>
        <p:nvSpPr>
          <p:cNvPr id="3" name="コンテンツ プレースホルダー 2"/>
          <p:cNvSpPr>
            <a:spLocks noGrp="1"/>
          </p:cNvSpPr>
          <p:nvPr>
            <p:ph idx="1"/>
          </p:nvPr>
        </p:nvSpPr>
        <p:spPr>
          <a:xfrm>
            <a:off x="395536" y="1807361"/>
            <a:ext cx="8568952" cy="4051437"/>
          </a:xfrm>
        </p:spPr>
        <p:txBody>
          <a:bodyPr>
            <a:noAutofit/>
          </a:bodyPr>
          <a:lstStyle/>
          <a:p>
            <a:r>
              <a:rPr lang="en-US" altLang="ja-JP" sz="2800" dirty="0"/>
              <a:t>The second conference was held in 2009 at </a:t>
            </a:r>
            <a:r>
              <a:rPr lang="en-US" altLang="ja-JP" sz="2800" dirty="0" smtClean="0"/>
              <a:t>Ocean Park Hong Kong.</a:t>
            </a:r>
            <a:endParaRPr lang="en-US" altLang="ja-JP" sz="2800" dirty="0"/>
          </a:p>
          <a:p>
            <a:r>
              <a:rPr lang="en-US" altLang="ja-JP" sz="2800" dirty="0" smtClean="0"/>
              <a:t>58 </a:t>
            </a:r>
            <a:r>
              <a:rPr lang="en-US" altLang="ja-JP" sz="2800" dirty="0"/>
              <a:t>individuals representing </a:t>
            </a:r>
            <a:r>
              <a:rPr lang="en-US" altLang="ja-JP" sz="2800" dirty="0" smtClean="0"/>
              <a:t>29 </a:t>
            </a:r>
            <a:r>
              <a:rPr lang="en-US" altLang="ja-JP" sz="2800" dirty="0"/>
              <a:t>organizations participated the conference.</a:t>
            </a:r>
          </a:p>
          <a:p>
            <a:r>
              <a:rPr lang="en-US" altLang="ja-JP" sz="2800" dirty="0"/>
              <a:t>The theme of the 2009 conference </a:t>
            </a:r>
            <a:r>
              <a:rPr lang="en-US" altLang="ja-JP" sz="2800" dirty="0" smtClean="0"/>
              <a:t>was “</a:t>
            </a:r>
            <a:r>
              <a:rPr lang="en-US" altLang="ja-JP" sz="2800" dirty="0" smtClean="0">
                <a:solidFill>
                  <a:srgbClr val="FFFF00"/>
                </a:solidFill>
                <a:effectLst>
                  <a:outerShdw blurRad="38100" dist="38100" dir="2700000" algn="tl">
                    <a:srgbClr val="000000">
                      <a:alpha val="43137"/>
                    </a:srgbClr>
                  </a:outerShdw>
                </a:effectLst>
              </a:rPr>
              <a:t>Saving </a:t>
            </a:r>
            <a:r>
              <a:rPr lang="en-US" altLang="ja-JP" sz="2800" dirty="0">
                <a:solidFill>
                  <a:srgbClr val="FFFF00"/>
                </a:solidFill>
                <a:effectLst>
                  <a:outerShdw blurRad="38100" dist="38100" dir="2700000" algn="tl">
                    <a:srgbClr val="000000">
                      <a:alpha val="43137"/>
                    </a:srgbClr>
                  </a:outerShdw>
                </a:effectLst>
              </a:rPr>
              <a:t>the melting earth with limited resources but immense ideas</a:t>
            </a:r>
            <a:r>
              <a:rPr lang="en-US" altLang="ja-JP" sz="2800" dirty="0"/>
              <a:t>”</a:t>
            </a:r>
            <a:endParaRPr kumimoji="1" lang="ja-JP" altLang="en-US" sz="2800" dirty="0"/>
          </a:p>
        </p:txBody>
      </p:sp>
    </p:spTree>
    <p:extLst>
      <p:ext uri="{BB962C8B-B14F-4D97-AF65-F5344CB8AC3E}">
        <p14:creationId xmlns:p14="http://schemas.microsoft.com/office/powerpoint/2010/main" val="366624150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116632"/>
            <a:ext cx="7125113" cy="924475"/>
          </a:xfrm>
        </p:spPr>
        <p:txBody>
          <a:bodyPr/>
          <a:lstStyle/>
          <a:p>
            <a:r>
              <a:rPr kumimoji="1" lang="en-US" altLang="ja-JP" dirty="0" smtClean="0">
                <a:solidFill>
                  <a:schemeClr val="bg1"/>
                </a:solidFill>
              </a:rPr>
              <a:t>Hiro and Hide</a:t>
            </a:r>
            <a:endParaRPr kumimoji="1" lang="ja-JP" altLang="en-US" dirty="0">
              <a:solidFill>
                <a:schemeClr val="bg1"/>
              </a:solidFill>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212" y="836712"/>
            <a:ext cx="7392820" cy="5544615"/>
          </a:xfrm>
        </p:spPr>
      </p:pic>
    </p:spTree>
    <p:extLst>
      <p:ext uri="{BB962C8B-B14F-4D97-AF65-F5344CB8AC3E}">
        <p14:creationId xmlns:p14="http://schemas.microsoft.com/office/powerpoint/2010/main" val="106918718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642" y="692696"/>
            <a:ext cx="7125113" cy="2808312"/>
          </a:xfrm>
        </p:spPr>
        <p:txBody>
          <a:bodyPr/>
          <a:lstStyle/>
          <a:p>
            <a:r>
              <a:rPr kumimoji="1" lang="en-US" altLang="ja-JP" dirty="0" smtClean="0">
                <a:solidFill>
                  <a:schemeClr val="bg1"/>
                </a:solidFill>
              </a:rPr>
              <a:t>Workshop </a:t>
            </a:r>
            <a:br>
              <a:rPr kumimoji="1" lang="en-US" altLang="ja-JP" dirty="0" smtClean="0">
                <a:solidFill>
                  <a:schemeClr val="bg1"/>
                </a:solidFill>
              </a:rPr>
            </a:br>
            <a:r>
              <a:rPr lang="en-US" altLang="ja-JP" dirty="0">
                <a:solidFill>
                  <a:schemeClr val="bg1"/>
                </a:solidFill>
              </a:rPr>
              <a:t> </a:t>
            </a:r>
            <a:r>
              <a:rPr lang="en-US" altLang="ja-JP" dirty="0" smtClean="0">
                <a:solidFill>
                  <a:schemeClr val="bg1"/>
                </a:solidFill>
              </a:rPr>
              <a:t/>
            </a:r>
            <a:br>
              <a:rPr lang="en-US" altLang="ja-JP" dirty="0" smtClean="0">
                <a:solidFill>
                  <a:schemeClr val="bg1"/>
                </a:solidFill>
              </a:rPr>
            </a:br>
            <a:r>
              <a:rPr lang="en-US" altLang="ja-JP" dirty="0">
                <a:solidFill>
                  <a:schemeClr val="bg1"/>
                </a:solidFill>
              </a:rPr>
              <a:t> </a:t>
            </a:r>
            <a:r>
              <a:rPr kumimoji="1" lang="en-US" altLang="ja-JP" dirty="0" smtClean="0">
                <a:solidFill>
                  <a:schemeClr val="bg1"/>
                </a:solidFill>
              </a:rPr>
              <a:t>(What are the key </a:t>
            </a:r>
            <a:br>
              <a:rPr kumimoji="1" lang="en-US" altLang="ja-JP" dirty="0" smtClean="0">
                <a:solidFill>
                  <a:schemeClr val="bg1"/>
                </a:solidFill>
              </a:rPr>
            </a:br>
            <a:r>
              <a:rPr lang="en-US" altLang="ja-JP" dirty="0">
                <a:solidFill>
                  <a:schemeClr val="bg1"/>
                </a:solidFill>
              </a:rPr>
              <a:t> </a:t>
            </a:r>
            <a:r>
              <a:rPr lang="en-US" altLang="ja-JP" dirty="0" smtClean="0">
                <a:solidFill>
                  <a:schemeClr val="bg1"/>
                </a:solidFill>
              </a:rPr>
              <a:t> </a:t>
            </a:r>
            <a:r>
              <a:rPr kumimoji="1" lang="en-US" altLang="ja-JP" dirty="0" smtClean="0">
                <a:solidFill>
                  <a:schemeClr val="bg1"/>
                </a:solidFill>
              </a:rPr>
              <a:t>components in </a:t>
            </a:r>
            <a:br>
              <a:rPr kumimoji="1" lang="en-US" altLang="ja-JP" dirty="0" smtClean="0">
                <a:solidFill>
                  <a:schemeClr val="bg1"/>
                </a:solidFill>
              </a:rPr>
            </a:br>
            <a:r>
              <a:rPr lang="en-US" altLang="ja-JP" dirty="0">
                <a:solidFill>
                  <a:schemeClr val="bg1"/>
                </a:solidFill>
              </a:rPr>
              <a:t> </a:t>
            </a:r>
            <a:r>
              <a:rPr lang="en-US" altLang="ja-JP" dirty="0" smtClean="0">
                <a:solidFill>
                  <a:schemeClr val="bg1"/>
                </a:solidFill>
              </a:rPr>
              <a:t> </a:t>
            </a:r>
            <a:r>
              <a:rPr kumimoji="1" lang="en-US" altLang="ja-JP" dirty="0" smtClean="0">
                <a:solidFill>
                  <a:schemeClr val="bg1"/>
                </a:solidFill>
              </a:rPr>
              <a:t>interpretation?)</a:t>
            </a:r>
            <a:endParaRPr kumimoji="1" lang="ja-JP" altLang="en-US" dirty="0">
              <a:solidFill>
                <a:schemeClr val="bg1"/>
              </a:solidFill>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960" y="116632"/>
            <a:ext cx="4824536" cy="6432714"/>
          </a:xfrm>
        </p:spPr>
      </p:pic>
    </p:spTree>
    <p:extLst>
      <p:ext uri="{BB962C8B-B14F-4D97-AF65-F5344CB8AC3E}">
        <p14:creationId xmlns:p14="http://schemas.microsoft.com/office/powerpoint/2010/main" val="251902824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38" y="116632"/>
            <a:ext cx="8867358" cy="6650519"/>
          </a:xfrm>
        </p:spPr>
      </p:pic>
      <p:sp>
        <p:nvSpPr>
          <p:cNvPr id="2" name="タイトル 1"/>
          <p:cNvSpPr>
            <a:spLocks noGrp="1"/>
          </p:cNvSpPr>
          <p:nvPr>
            <p:ph type="title"/>
          </p:nvPr>
        </p:nvSpPr>
        <p:spPr>
          <a:xfrm>
            <a:off x="251520" y="188640"/>
            <a:ext cx="7125113" cy="924475"/>
          </a:xfrm>
        </p:spPr>
        <p:txBody>
          <a:bodyPr/>
          <a:lstStyle/>
          <a:p>
            <a:r>
              <a:rPr kumimoji="1" lang="en-US" altLang="ja-JP" dirty="0" smtClean="0">
                <a:solidFill>
                  <a:schemeClr val="bg1"/>
                </a:solidFill>
              </a:rPr>
              <a:t>Bird Watching</a:t>
            </a:r>
            <a:endParaRPr kumimoji="1" lang="ja-JP" altLang="en-US" dirty="0">
              <a:solidFill>
                <a:schemeClr val="bg1"/>
              </a:solidFill>
            </a:endParaRPr>
          </a:p>
        </p:txBody>
      </p:sp>
    </p:spTree>
    <p:extLst>
      <p:ext uri="{BB962C8B-B14F-4D97-AF65-F5344CB8AC3E}">
        <p14:creationId xmlns:p14="http://schemas.microsoft.com/office/powerpoint/2010/main" val="293842507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4662"/>
            <a:ext cx="8699597" cy="6524698"/>
          </a:xfrm>
        </p:spPr>
      </p:pic>
      <p:sp>
        <p:nvSpPr>
          <p:cNvPr id="2" name="タイトル 1"/>
          <p:cNvSpPr>
            <a:spLocks noGrp="1"/>
          </p:cNvSpPr>
          <p:nvPr>
            <p:ph type="title"/>
          </p:nvPr>
        </p:nvSpPr>
        <p:spPr>
          <a:xfrm>
            <a:off x="467544" y="260648"/>
            <a:ext cx="7125113" cy="924475"/>
          </a:xfrm>
        </p:spPr>
        <p:txBody>
          <a:bodyPr/>
          <a:lstStyle/>
          <a:p>
            <a:r>
              <a:rPr kumimoji="1" lang="en-US" altLang="ja-JP" dirty="0" smtClean="0">
                <a:solidFill>
                  <a:schemeClr val="bg1"/>
                </a:solidFill>
              </a:rPr>
              <a:t>Translation</a:t>
            </a:r>
            <a:br>
              <a:rPr kumimoji="1" lang="en-US" altLang="ja-JP" dirty="0" smtClean="0">
                <a:solidFill>
                  <a:schemeClr val="bg1"/>
                </a:solidFill>
              </a:rPr>
            </a:br>
            <a:r>
              <a:rPr kumimoji="1" lang="en-US" altLang="ja-JP" dirty="0" smtClean="0">
                <a:solidFill>
                  <a:schemeClr val="bg1"/>
                </a:solidFill>
              </a:rPr>
              <a:t> (from Chinese to </a:t>
            </a:r>
            <a:r>
              <a:rPr lang="en-US" altLang="ja-JP" dirty="0">
                <a:solidFill>
                  <a:schemeClr val="bg1"/>
                </a:solidFill>
              </a:rPr>
              <a:t>E</a:t>
            </a:r>
            <a:r>
              <a:rPr kumimoji="1" lang="en-US" altLang="ja-JP" dirty="0" smtClean="0">
                <a:solidFill>
                  <a:schemeClr val="bg1"/>
                </a:solidFill>
              </a:rPr>
              <a:t>nglish)</a:t>
            </a:r>
            <a:endParaRPr kumimoji="1" lang="ja-JP" altLang="en-US" dirty="0">
              <a:solidFill>
                <a:schemeClr val="bg1"/>
              </a:solidFill>
            </a:endParaRPr>
          </a:p>
        </p:txBody>
      </p:sp>
    </p:spTree>
    <p:extLst>
      <p:ext uri="{BB962C8B-B14F-4D97-AF65-F5344CB8AC3E}">
        <p14:creationId xmlns:p14="http://schemas.microsoft.com/office/powerpoint/2010/main" val="364320188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24682"/>
            <a:ext cx="8291551" cy="6218664"/>
          </a:xfrm>
        </p:spPr>
      </p:pic>
      <p:sp>
        <p:nvSpPr>
          <p:cNvPr id="2" name="タイトル 1"/>
          <p:cNvSpPr>
            <a:spLocks noGrp="1"/>
          </p:cNvSpPr>
          <p:nvPr>
            <p:ph type="title"/>
          </p:nvPr>
        </p:nvSpPr>
        <p:spPr>
          <a:xfrm>
            <a:off x="539552" y="476672"/>
            <a:ext cx="7125113" cy="924475"/>
          </a:xfrm>
        </p:spPr>
        <p:txBody>
          <a:bodyPr/>
          <a:lstStyle/>
          <a:p>
            <a:r>
              <a:rPr kumimoji="1" lang="en-US" altLang="ja-JP" dirty="0" smtClean="0">
                <a:solidFill>
                  <a:schemeClr val="bg1"/>
                </a:solidFill>
                <a:effectLst>
                  <a:outerShdw blurRad="38100" dist="38100" dir="2700000" algn="tl">
                    <a:srgbClr val="000000">
                      <a:alpha val="43137"/>
                    </a:srgbClr>
                  </a:outerShdw>
                </a:effectLst>
              </a:rPr>
              <a:t>Try a local food </a:t>
            </a:r>
            <a:r>
              <a:rPr kumimoji="1" lang="en-US" altLang="ja-JP" dirty="0" smtClean="0">
                <a:effectLst>
                  <a:outerShdw blurRad="38100" dist="38100" dir="2700000" algn="tl">
                    <a:srgbClr val="000000">
                      <a:alpha val="43137"/>
                    </a:srgbClr>
                  </a:outerShdw>
                </a:effectLst>
              </a:rPr>
              <a:t>in Hong Kong</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79147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06" y="162856"/>
            <a:ext cx="8709974" cy="6532481"/>
          </a:xfrm>
        </p:spPr>
      </p:pic>
      <p:sp>
        <p:nvSpPr>
          <p:cNvPr id="2" name="タイトル 1"/>
          <p:cNvSpPr>
            <a:spLocks noGrp="1"/>
          </p:cNvSpPr>
          <p:nvPr>
            <p:ph type="title"/>
          </p:nvPr>
        </p:nvSpPr>
        <p:spPr>
          <a:xfrm>
            <a:off x="1043608" y="260648"/>
            <a:ext cx="7125113" cy="924475"/>
          </a:xfrm>
        </p:spPr>
        <p:txBody>
          <a:bodyPr/>
          <a:lstStyle/>
          <a:p>
            <a:r>
              <a:rPr kumimoji="1" lang="en-US" altLang="ja-JP" dirty="0" smtClean="0">
                <a:solidFill>
                  <a:schemeClr val="bg1"/>
                </a:solidFill>
              </a:rPr>
              <a:t>Good opportunity to meet each other among Asian friends</a:t>
            </a:r>
            <a:endParaRPr kumimoji="1" lang="ja-JP" altLang="en-US" dirty="0">
              <a:solidFill>
                <a:schemeClr val="bg1"/>
              </a:solidFill>
            </a:endParaRPr>
          </a:p>
        </p:txBody>
      </p:sp>
    </p:spTree>
    <p:extLst>
      <p:ext uri="{BB962C8B-B14F-4D97-AF65-F5344CB8AC3E}">
        <p14:creationId xmlns:p14="http://schemas.microsoft.com/office/powerpoint/2010/main" val="56412237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158" y="260648"/>
            <a:ext cx="8448937" cy="6336703"/>
          </a:xfrm>
        </p:spPr>
      </p:pic>
      <p:sp>
        <p:nvSpPr>
          <p:cNvPr id="2" name="タイトル 1"/>
          <p:cNvSpPr>
            <a:spLocks noGrp="1"/>
          </p:cNvSpPr>
          <p:nvPr>
            <p:ph type="title"/>
          </p:nvPr>
        </p:nvSpPr>
        <p:spPr>
          <a:xfrm>
            <a:off x="539552" y="332656"/>
            <a:ext cx="7125113" cy="924475"/>
          </a:xfrm>
        </p:spPr>
        <p:txBody>
          <a:bodyPr/>
          <a:lstStyle/>
          <a:p>
            <a:r>
              <a:rPr kumimoji="1" lang="en-US" altLang="ja-JP" dirty="0" smtClean="0">
                <a:effectLst>
                  <a:outerShdw blurRad="38100" dist="38100" dir="2700000" algn="tl">
                    <a:srgbClr val="000000">
                      <a:alpha val="43137"/>
                    </a:srgbClr>
                  </a:outerShdw>
                </a:effectLst>
              </a:rPr>
              <a:t>Meet a good friends</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382828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60610"/>
            <a:ext cx="8568952" cy="6426715"/>
          </a:xfrm>
        </p:spPr>
      </p:pic>
      <p:sp>
        <p:nvSpPr>
          <p:cNvPr id="2" name="タイトル 1"/>
          <p:cNvSpPr>
            <a:spLocks noGrp="1"/>
          </p:cNvSpPr>
          <p:nvPr>
            <p:ph type="title"/>
          </p:nvPr>
        </p:nvSpPr>
        <p:spPr>
          <a:xfrm>
            <a:off x="611560" y="260648"/>
            <a:ext cx="7125113" cy="924475"/>
          </a:xfrm>
        </p:spPr>
        <p:txBody>
          <a:bodyPr/>
          <a:lstStyle/>
          <a:p>
            <a:r>
              <a:rPr kumimoji="1" lang="en-US" altLang="ja-JP" dirty="0" smtClean="0">
                <a:effectLst>
                  <a:outerShdw blurRad="38100" dist="38100" dir="2700000" algn="tl">
                    <a:srgbClr val="000000">
                      <a:alpha val="43137"/>
                    </a:srgbClr>
                  </a:outerShdw>
                </a:effectLst>
              </a:rPr>
              <a:t>Farewell Party</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819881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892" y="260648"/>
            <a:ext cx="8651592" cy="6488695"/>
          </a:xfrm>
        </p:spPr>
      </p:pic>
      <p:sp>
        <p:nvSpPr>
          <p:cNvPr id="2" name="タイトル 1"/>
          <p:cNvSpPr>
            <a:spLocks noGrp="1"/>
          </p:cNvSpPr>
          <p:nvPr>
            <p:ph type="title"/>
          </p:nvPr>
        </p:nvSpPr>
        <p:spPr>
          <a:xfrm>
            <a:off x="467544" y="332656"/>
            <a:ext cx="7125113" cy="924475"/>
          </a:xfrm>
        </p:spPr>
        <p:txBody>
          <a:bodyPr/>
          <a:lstStyle/>
          <a:p>
            <a:r>
              <a:rPr kumimoji="1" lang="en-US" altLang="ja-JP" dirty="0" smtClean="0">
                <a:effectLst>
                  <a:outerShdw blurRad="38100" dist="38100" dir="2700000" algn="tl">
                    <a:srgbClr val="000000">
                      <a:alpha val="43137"/>
                    </a:srgbClr>
                  </a:outerShdw>
                </a:effectLst>
              </a:rPr>
              <a:t>Let’s a sing a song!</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25955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5400" dirty="0" smtClean="0">
                <a:solidFill>
                  <a:schemeClr val="bg1"/>
                </a:solidFill>
              </a:rPr>
              <a:t>Contents</a:t>
            </a:r>
            <a:endParaRPr kumimoji="1" lang="ja-JP" altLang="en-US" sz="5400" dirty="0">
              <a:solidFill>
                <a:schemeClr val="bg1"/>
              </a:solidFill>
            </a:endParaRPr>
          </a:p>
        </p:txBody>
      </p:sp>
      <p:sp>
        <p:nvSpPr>
          <p:cNvPr id="3" name="コンテンツ プレースホルダー 2"/>
          <p:cNvSpPr>
            <a:spLocks noGrp="1"/>
          </p:cNvSpPr>
          <p:nvPr>
            <p:ph idx="1"/>
          </p:nvPr>
        </p:nvSpPr>
        <p:spPr>
          <a:xfrm>
            <a:off x="1009442" y="1807361"/>
            <a:ext cx="7955045" cy="4051437"/>
          </a:xfrm>
        </p:spPr>
        <p:txBody>
          <a:bodyPr>
            <a:normAutofit/>
          </a:bodyPr>
          <a:lstStyle/>
          <a:p>
            <a:r>
              <a:rPr lang="en-US" altLang="ja-JP"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Introduction – Who am I ? –</a:t>
            </a:r>
          </a:p>
          <a:p>
            <a:r>
              <a:rPr lang="en-US" altLang="ja-JP" sz="3600" dirty="0" smtClean="0">
                <a:solidFill>
                  <a:schemeClr val="tx1">
                    <a:lumMod val="85000"/>
                  </a:schemeClr>
                </a:solidFill>
              </a:rPr>
              <a:t>History of AZEC</a:t>
            </a:r>
          </a:p>
          <a:p>
            <a:r>
              <a:rPr lang="en-US" altLang="ja-JP" sz="3600" dirty="0" smtClean="0">
                <a:solidFill>
                  <a:schemeClr val="tx1">
                    <a:lumMod val="85000"/>
                  </a:schemeClr>
                </a:solidFill>
              </a:rPr>
              <a:t>Mission of AZEC in the Future</a:t>
            </a:r>
          </a:p>
          <a:p>
            <a:endParaRPr kumimoji="1" lang="ja-JP" altLang="en-US" sz="3600" dirty="0">
              <a:solidFill>
                <a:schemeClr val="bg1"/>
              </a:solidFill>
            </a:endParaRPr>
          </a:p>
        </p:txBody>
      </p:sp>
      <p:pic>
        <p:nvPicPr>
          <p:cNvPr id="4" name="Picture 2" descr="C:\Users\Hiro TAKAHASHI\Desktop\宏之のファイル\AZEC\AZEC 7th Thailand (2019)\KeyNoteSpeech\logo-azec-20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2768"/>
            <a:ext cx="3130068" cy="159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83876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836712"/>
            <a:ext cx="8928994" cy="5952661"/>
          </a:xfrm>
        </p:spPr>
      </p:pic>
      <p:sp>
        <p:nvSpPr>
          <p:cNvPr id="2" name="タイトル 1"/>
          <p:cNvSpPr>
            <a:spLocks noGrp="1"/>
          </p:cNvSpPr>
          <p:nvPr>
            <p:ph type="title"/>
          </p:nvPr>
        </p:nvSpPr>
        <p:spPr>
          <a:xfrm>
            <a:off x="179512" y="30087"/>
            <a:ext cx="8640960" cy="924475"/>
          </a:xfrm>
        </p:spPr>
        <p:txBody>
          <a:bodyPr/>
          <a:lstStyle/>
          <a:p>
            <a:pPr marL="457200" indent="-457200">
              <a:buFont typeface="Wingdings" panose="05000000000000000000" pitchFamily="2" charset="2"/>
              <a:buChar char="l"/>
            </a:pPr>
            <a:r>
              <a:rPr kumimoji="1" lang="en-US" altLang="ja-JP" dirty="0" smtClean="0"/>
              <a:t>Thank you for your great hospitality, my Hong Kong friends!!</a:t>
            </a:r>
            <a:endParaRPr kumimoji="1" lang="ja-JP" altLang="en-US" dirty="0"/>
          </a:p>
        </p:txBody>
      </p:sp>
    </p:spTree>
    <p:extLst>
      <p:ext uri="{BB962C8B-B14F-4D97-AF65-F5344CB8AC3E}">
        <p14:creationId xmlns:p14="http://schemas.microsoft.com/office/powerpoint/2010/main" val="131336985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4" y="1268760"/>
            <a:ext cx="7125113" cy="1296144"/>
          </a:xfrm>
        </p:spPr>
        <p:txBody>
          <a:bodyPr/>
          <a:lstStyle/>
          <a:p>
            <a:r>
              <a:rPr lang="en-US" altLang="ja-JP" sz="4400" dirty="0" smtClean="0">
                <a:solidFill>
                  <a:schemeClr val="bg1"/>
                </a:solidFill>
              </a:rPr>
              <a:t>The 3</a:t>
            </a:r>
            <a:r>
              <a:rPr lang="en-US" altLang="ja-JP" sz="4400" baseline="30000" dirty="0" smtClean="0">
                <a:solidFill>
                  <a:schemeClr val="bg1"/>
                </a:solidFill>
              </a:rPr>
              <a:t>rd </a:t>
            </a:r>
            <a:r>
              <a:rPr lang="en-US" altLang="ja-JP" sz="4400" dirty="0" smtClean="0">
                <a:solidFill>
                  <a:schemeClr val="bg1"/>
                </a:solidFill>
              </a:rPr>
              <a:t>AZEC </a:t>
            </a:r>
            <a:r>
              <a:rPr lang="en-US" altLang="ja-JP" sz="4400" dirty="0">
                <a:solidFill>
                  <a:schemeClr val="bg1"/>
                </a:solidFill>
              </a:rPr>
              <a:t>2011</a:t>
            </a:r>
            <a:br>
              <a:rPr lang="en-US" altLang="ja-JP" sz="4400" dirty="0">
                <a:solidFill>
                  <a:schemeClr val="bg1"/>
                </a:solidFill>
              </a:rPr>
            </a:br>
            <a:r>
              <a:rPr lang="en-US" altLang="ja-JP" sz="4400" dirty="0" smtClean="0">
                <a:solidFill>
                  <a:schemeClr val="bg1"/>
                </a:solidFill>
              </a:rPr>
              <a:t>              </a:t>
            </a:r>
            <a:r>
              <a:rPr lang="en-US" altLang="ja-JP" sz="4400" dirty="0" smtClean="0">
                <a:solidFill>
                  <a:schemeClr val="bg1"/>
                </a:solidFill>
              </a:rPr>
              <a:t>  </a:t>
            </a:r>
            <a:r>
              <a:rPr lang="en-US" altLang="ja-JP" sz="4400" dirty="0" smtClean="0">
                <a:solidFill>
                  <a:schemeClr val="bg1"/>
                </a:solidFill>
              </a:rPr>
              <a:t>@ Taipei Zoo</a:t>
            </a:r>
            <a:endParaRPr lang="en-US" altLang="ja-JP" sz="4400"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7237" y="3828256"/>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Hiro TAKAHASHI\Desktop\宏之のファイル\AZEC\AZEC 3rd Taipei (2011)\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429000"/>
            <a:ext cx="4680520" cy="312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171307"/>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09442" y="548680"/>
            <a:ext cx="7125113" cy="924475"/>
          </a:xfrm>
        </p:spPr>
        <p:txBody>
          <a:bodyPr/>
          <a:lstStyle/>
          <a:p>
            <a:r>
              <a:rPr kumimoji="1" lang="en-US" altLang="ja-JP" dirty="0" smtClean="0"/>
              <a:t>AZEC 2011, Taipei, Taiwan </a:t>
            </a:r>
            <a:endParaRPr kumimoji="1" lang="ja-JP" altLang="en-US" dirty="0"/>
          </a:p>
        </p:txBody>
      </p:sp>
      <p:sp>
        <p:nvSpPr>
          <p:cNvPr id="3" name="コンテンツ プレースホルダー 2"/>
          <p:cNvSpPr>
            <a:spLocks noGrp="1"/>
          </p:cNvSpPr>
          <p:nvPr>
            <p:ph idx="1"/>
          </p:nvPr>
        </p:nvSpPr>
        <p:spPr>
          <a:xfrm>
            <a:off x="1009442" y="1700808"/>
            <a:ext cx="7883037" cy="4051437"/>
          </a:xfrm>
        </p:spPr>
        <p:txBody>
          <a:bodyPr>
            <a:normAutofit/>
          </a:bodyPr>
          <a:lstStyle/>
          <a:p>
            <a:r>
              <a:rPr lang="en-US" altLang="ja-JP" sz="2800" dirty="0"/>
              <a:t>September 18-22, 2011</a:t>
            </a:r>
            <a:r>
              <a:rPr lang="en-US" altLang="ja-JP" sz="2800" dirty="0" smtClean="0"/>
              <a:t>.</a:t>
            </a:r>
          </a:p>
          <a:p>
            <a:r>
              <a:rPr lang="en-US" altLang="ja-JP" sz="2800" dirty="0" smtClean="0"/>
              <a:t>The Theme: “</a:t>
            </a:r>
            <a:r>
              <a:rPr lang="en-US" altLang="ja-JP" sz="2800" dirty="0" smtClean="0">
                <a:solidFill>
                  <a:srgbClr val="FFFF00"/>
                </a:solidFill>
                <a:effectLst>
                  <a:outerShdw blurRad="38100" dist="38100" dir="2700000" algn="tl">
                    <a:srgbClr val="000000">
                      <a:alpha val="43137"/>
                    </a:srgbClr>
                  </a:outerShdw>
                </a:effectLst>
              </a:rPr>
              <a:t>Focus </a:t>
            </a:r>
            <a:r>
              <a:rPr lang="en-US" altLang="ja-JP" sz="2800" dirty="0">
                <a:solidFill>
                  <a:srgbClr val="FFFF00"/>
                </a:solidFill>
                <a:effectLst>
                  <a:outerShdw blurRad="38100" dist="38100" dir="2700000" algn="tl">
                    <a:srgbClr val="000000">
                      <a:alpha val="43137"/>
                    </a:srgbClr>
                  </a:outerShdw>
                </a:effectLst>
              </a:rPr>
              <a:t>On Rainforest ‧ Eco-System </a:t>
            </a:r>
            <a:r>
              <a:rPr lang="en-US" altLang="ja-JP" sz="2800" dirty="0" smtClean="0">
                <a:solidFill>
                  <a:srgbClr val="FFFF00"/>
                </a:solidFill>
                <a:effectLst>
                  <a:outerShdw blurRad="38100" dist="38100" dir="2700000" algn="tl">
                    <a:srgbClr val="000000">
                      <a:alpha val="43137"/>
                    </a:srgbClr>
                  </a:outerShdw>
                </a:effectLst>
              </a:rPr>
              <a:t>Thinking</a:t>
            </a:r>
            <a:r>
              <a:rPr lang="en-US" altLang="ja-JP" sz="2800" dirty="0" smtClean="0"/>
              <a:t>”</a:t>
            </a:r>
          </a:p>
          <a:p>
            <a:r>
              <a:rPr lang="en-US" altLang="ja-JP" sz="2800" dirty="0"/>
              <a:t>Participants of the conference shared their perceptive insight on the conservation of our natural resources and the protection of the valuable ecosystem.</a:t>
            </a:r>
            <a:endParaRPr kumimoji="1" lang="ja-JP" altLang="en-US" sz="2800" dirty="0"/>
          </a:p>
        </p:txBody>
      </p:sp>
      <p:pic>
        <p:nvPicPr>
          <p:cNvPr id="4" name="Picture 2" descr="C:\Users\Hiro TAKAHASHI\Desktop\宏之のファイル\AZEC\AZEC 3rd Taipei (2011)\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5181194"/>
            <a:ext cx="2340261" cy="156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10087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8640"/>
            <a:ext cx="8702334" cy="6526752"/>
          </a:xfrm>
        </p:spPr>
      </p:pic>
      <p:sp>
        <p:nvSpPr>
          <p:cNvPr id="2" name="タイトル 1"/>
          <p:cNvSpPr>
            <a:spLocks noGrp="1"/>
          </p:cNvSpPr>
          <p:nvPr>
            <p:ph type="title"/>
          </p:nvPr>
        </p:nvSpPr>
        <p:spPr>
          <a:xfrm>
            <a:off x="1043608" y="404664"/>
            <a:ext cx="7125113" cy="924475"/>
          </a:xfrm>
        </p:spPr>
        <p:txBody>
          <a:bodyPr/>
          <a:lstStyle/>
          <a:p>
            <a:r>
              <a:rPr kumimoji="1" lang="en-US" altLang="ja-JP" dirty="0" smtClean="0">
                <a:effectLst>
                  <a:outerShdw blurRad="38100" dist="38100" dir="2700000" algn="tl">
                    <a:srgbClr val="000000">
                      <a:alpha val="43137"/>
                    </a:srgbClr>
                  </a:outerShdw>
                </a:effectLst>
              </a:rPr>
              <a:t>Hiro, Hide and Dr. Koji TAKADA</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119797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67" y="72846"/>
            <a:ext cx="8891363" cy="6668522"/>
          </a:xfrm>
        </p:spPr>
      </p:pic>
      <p:sp>
        <p:nvSpPr>
          <p:cNvPr id="2" name="タイトル 1"/>
          <p:cNvSpPr>
            <a:spLocks noGrp="1"/>
          </p:cNvSpPr>
          <p:nvPr>
            <p:ph type="title"/>
          </p:nvPr>
        </p:nvSpPr>
        <p:spPr>
          <a:xfrm>
            <a:off x="287016" y="404664"/>
            <a:ext cx="8856984" cy="924475"/>
          </a:xfrm>
        </p:spPr>
        <p:txBody>
          <a:bodyPr/>
          <a:lstStyle/>
          <a:p>
            <a:r>
              <a:rPr kumimoji="1" lang="en-US" altLang="ja-JP" dirty="0" smtClean="0">
                <a:effectLst>
                  <a:outerShdw blurRad="38100" dist="38100" dir="2700000" algn="tl">
                    <a:srgbClr val="000000">
                      <a:alpha val="43137"/>
                    </a:srgbClr>
                  </a:outerShdw>
                </a:effectLst>
              </a:rPr>
              <a:t>Hiro, Hide, Kasumi and Dr. Koji TAKADA </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165819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60648"/>
            <a:ext cx="8640960" cy="6480721"/>
          </a:xfrm>
        </p:spPr>
      </p:pic>
      <p:sp>
        <p:nvSpPr>
          <p:cNvPr id="2" name="タイトル 1"/>
          <p:cNvSpPr>
            <a:spLocks noGrp="1"/>
          </p:cNvSpPr>
          <p:nvPr>
            <p:ph type="title"/>
          </p:nvPr>
        </p:nvSpPr>
        <p:spPr>
          <a:xfrm>
            <a:off x="467544" y="404664"/>
            <a:ext cx="7125113" cy="924475"/>
          </a:xfrm>
        </p:spPr>
        <p:txBody>
          <a:bodyPr/>
          <a:lstStyle/>
          <a:p>
            <a:r>
              <a:rPr kumimoji="1" lang="en-US" altLang="ja-JP" dirty="0" smtClean="0">
                <a:effectLst>
                  <a:outerShdw blurRad="38100" dist="38100" dir="2700000" algn="tl">
                    <a:srgbClr val="000000">
                      <a:alpha val="43137"/>
                    </a:srgbClr>
                  </a:outerShdw>
                </a:effectLst>
              </a:rPr>
              <a:t>Education Center in Taipei Zoo</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882009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1" y="36842"/>
            <a:ext cx="8939368" cy="6704526"/>
          </a:xfrm>
        </p:spPr>
      </p:pic>
      <p:sp>
        <p:nvSpPr>
          <p:cNvPr id="2" name="タイトル 1"/>
          <p:cNvSpPr>
            <a:spLocks noGrp="1"/>
          </p:cNvSpPr>
          <p:nvPr>
            <p:ph type="title"/>
          </p:nvPr>
        </p:nvSpPr>
        <p:spPr>
          <a:xfrm>
            <a:off x="467544" y="5733256"/>
            <a:ext cx="7125113" cy="924475"/>
          </a:xfrm>
        </p:spPr>
        <p:txBody>
          <a:bodyPr/>
          <a:lstStyle/>
          <a:p>
            <a:r>
              <a:rPr kumimoji="1" lang="en-US" altLang="ja-JP" dirty="0" smtClean="0">
                <a:effectLst>
                  <a:outerShdw blurRad="38100" dist="38100" dir="2700000" algn="tl">
                    <a:srgbClr val="000000">
                      <a:alpha val="43137"/>
                    </a:srgbClr>
                  </a:outerShdw>
                </a:effectLst>
              </a:rPr>
              <a:t>First Oral Presentation at AZEC</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2005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90847"/>
            <a:ext cx="8856726" cy="6642545"/>
          </a:xfrm>
        </p:spPr>
      </p:pic>
      <p:sp>
        <p:nvSpPr>
          <p:cNvPr id="2" name="タイトル 1"/>
          <p:cNvSpPr>
            <a:spLocks noGrp="1"/>
          </p:cNvSpPr>
          <p:nvPr>
            <p:ph type="title"/>
          </p:nvPr>
        </p:nvSpPr>
        <p:spPr>
          <a:xfrm>
            <a:off x="683568" y="260648"/>
            <a:ext cx="7450987" cy="924475"/>
          </a:xfrm>
        </p:spPr>
        <p:txBody>
          <a:bodyPr/>
          <a:lstStyle/>
          <a:p>
            <a:r>
              <a:rPr kumimoji="1" lang="en-US" altLang="ja-JP" dirty="0" smtClean="0"/>
              <a:t>After Hiro’s presentation … Photos!</a:t>
            </a:r>
            <a:endParaRPr kumimoji="1" lang="ja-JP" altLang="en-US" dirty="0"/>
          </a:p>
        </p:txBody>
      </p:sp>
    </p:spTree>
    <p:extLst>
      <p:ext uri="{BB962C8B-B14F-4D97-AF65-F5344CB8AC3E}">
        <p14:creationId xmlns:p14="http://schemas.microsoft.com/office/powerpoint/2010/main" val="103712938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4278" y="88604"/>
            <a:ext cx="5035914" cy="6714552"/>
          </a:xfrm>
        </p:spPr>
      </p:pic>
      <p:sp>
        <p:nvSpPr>
          <p:cNvPr id="2" name="タイトル 1"/>
          <p:cNvSpPr>
            <a:spLocks noGrp="1"/>
          </p:cNvSpPr>
          <p:nvPr>
            <p:ph type="title"/>
          </p:nvPr>
        </p:nvSpPr>
        <p:spPr>
          <a:xfrm>
            <a:off x="323528" y="260648"/>
            <a:ext cx="7125113" cy="924475"/>
          </a:xfrm>
        </p:spPr>
        <p:txBody>
          <a:bodyPr/>
          <a:lstStyle/>
          <a:p>
            <a:r>
              <a:rPr kumimoji="1" lang="en-US" altLang="ja-JP" dirty="0" smtClean="0">
                <a:solidFill>
                  <a:schemeClr val="bg1"/>
                </a:solidFill>
                <a:effectLst>
                  <a:outerShdw blurRad="38100" dist="38100" dir="2700000" algn="tl">
                    <a:srgbClr val="000000">
                      <a:alpha val="43137"/>
                    </a:srgbClr>
                  </a:outerShdw>
                </a:effectLst>
              </a:rPr>
              <a:t>Coffee </a:t>
            </a:r>
            <a:r>
              <a:rPr kumimoji="1" lang="en-US" altLang="ja-JP" dirty="0" smtClean="0">
                <a:solidFill>
                  <a:srgbClr val="FFFF00"/>
                </a:solidFill>
                <a:effectLst>
                  <a:outerShdw blurRad="38100" dist="38100" dir="2700000" algn="tl">
                    <a:srgbClr val="000000">
                      <a:alpha val="43137"/>
                    </a:srgbClr>
                  </a:outerShdw>
                </a:effectLst>
              </a:rPr>
              <a:t>Break!</a:t>
            </a:r>
            <a:endParaRPr kumimoji="1" lang="ja-JP" alt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432739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656"/>
            <a:ext cx="8675594" cy="6506696"/>
          </a:xfrm>
        </p:spPr>
      </p:pic>
      <p:sp>
        <p:nvSpPr>
          <p:cNvPr id="2" name="タイトル 1"/>
          <p:cNvSpPr>
            <a:spLocks noGrp="1"/>
          </p:cNvSpPr>
          <p:nvPr>
            <p:ph type="title"/>
          </p:nvPr>
        </p:nvSpPr>
        <p:spPr>
          <a:xfrm>
            <a:off x="539552" y="675724"/>
            <a:ext cx="8136904" cy="924475"/>
          </a:xfrm>
        </p:spPr>
        <p:txBody>
          <a:bodyPr/>
          <a:lstStyle/>
          <a:p>
            <a:r>
              <a:rPr kumimoji="1" lang="en-US" altLang="ja-JP" dirty="0" smtClean="0">
                <a:effectLst>
                  <a:outerShdw blurRad="38100" dist="38100" dir="2700000" algn="tl">
                    <a:srgbClr val="000000">
                      <a:alpha val="43137"/>
                    </a:srgbClr>
                  </a:outerShdw>
                </a:effectLst>
              </a:rPr>
              <a:t>Taipei Zoo Visit ……</a:t>
            </a:r>
            <a:r>
              <a:rPr kumimoji="1" lang="en-US" altLang="ja-JP" dirty="0" smtClean="0">
                <a:solidFill>
                  <a:srgbClr val="0000FF"/>
                </a:solidFill>
                <a:effectLst>
                  <a:outerShdw blurRad="38100" dist="38100" dir="2700000" algn="tl">
                    <a:srgbClr val="000000">
                      <a:alpha val="43137"/>
                    </a:srgbClr>
                  </a:outerShdw>
                </a:effectLst>
              </a:rPr>
              <a:t>Naturalistic exhibit</a:t>
            </a:r>
            <a:endParaRPr kumimoji="1" lang="ja-JP" alt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574727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96" y="260648"/>
            <a:ext cx="3888432" cy="924475"/>
          </a:xfrm>
        </p:spPr>
        <p:txBody>
          <a:bodyPr/>
          <a:lstStyle/>
          <a:p>
            <a:r>
              <a:rPr kumimoji="1" lang="en-US" altLang="ja-JP" sz="4000" b="1" dirty="0" smtClean="0">
                <a:solidFill>
                  <a:schemeClr val="bg1"/>
                </a:solidFill>
                <a:effectLst>
                  <a:outerShdw blurRad="38100" dist="38100" dir="2700000" algn="tl">
                    <a:srgbClr val="000000">
                      <a:alpha val="43137"/>
                    </a:srgbClr>
                  </a:outerShdw>
                </a:effectLst>
              </a:rPr>
              <a:t>Introduction</a:t>
            </a:r>
            <a:endParaRPr kumimoji="1" lang="ja-JP" altLang="en-US" sz="4000" b="1" dirty="0">
              <a:solidFill>
                <a:schemeClr val="bg1"/>
              </a:solidFill>
              <a:effectLst>
                <a:outerShdw blurRad="38100" dist="38100" dir="2700000" algn="tl">
                  <a:srgbClr val="000000">
                    <a:alpha val="43137"/>
                  </a:srgbClr>
                </a:outerShdw>
              </a:effectLst>
            </a:endParaRPr>
          </a:p>
        </p:txBody>
      </p:sp>
      <p:sp>
        <p:nvSpPr>
          <p:cNvPr id="4" name="コンテンツ プレースホルダー 3"/>
          <p:cNvSpPr>
            <a:spLocks noGrp="1"/>
          </p:cNvSpPr>
          <p:nvPr>
            <p:ph sz="half" idx="2"/>
          </p:nvPr>
        </p:nvSpPr>
        <p:spPr>
          <a:xfrm>
            <a:off x="4572000" y="1"/>
            <a:ext cx="4373216" cy="6453335"/>
          </a:xfrm>
        </p:spPr>
        <p:txBody>
          <a:bodyPr>
            <a:normAutofit fontScale="92500" lnSpcReduction="10000"/>
          </a:bodyPr>
          <a:lstStyle/>
          <a:p>
            <a:r>
              <a:rPr lang="en-US" altLang="ja-JP" sz="3000" b="1" dirty="0">
                <a:solidFill>
                  <a:schemeClr val="bg1"/>
                </a:solidFill>
                <a:effectLst>
                  <a:outerShdw blurRad="38100" dist="38100" dir="2700000" algn="tl">
                    <a:srgbClr val="000000">
                      <a:alpha val="43137"/>
                    </a:srgbClr>
                  </a:outerShdw>
                </a:effectLst>
              </a:rPr>
              <a:t>Keeper (</a:t>
            </a:r>
            <a:r>
              <a:rPr lang="en-US" altLang="ja-JP" sz="3000" b="1" dirty="0" smtClean="0">
                <a:solidFill>
                  <a:schemeClr val="bg1"/>
                </a:solidFill>
                <a:effectLst>
                  <a:outerShdw blurRad="38100" dist="38100" dir="2700000" algn="tl">
                    <a:srgbClr val="000000">
                      <a:alpha val="43137"/>
                    </a:srgbClr>
                  </a:outerShdw>
                </a:effectLst>
              </a:rPr>
              <a:t>Primates), Chiba Zoo</a:t>
            </a:r>
            <a:r>
              <a:rPr lang="ja-JP" altLang="en-US" sz="2800" b="1" dirty="0" smtClean="0">
                <a:solidFill>
                  <a:schemeClr val="bg1"/>
                </a:solidFill>
                <a:effectLst>
                  <a:outerShdw blurRad="38100" dist="38100" dir="2700000" algn="tl">
                    <a:srgbClr val="000000">
                      <a:alpha val="43137"/>
                    </a:srgbClr>
                  </a:outerShdw>
                </a:effectLst>
              </a:rPr>
              <a:t>　</a:t>
            </a:r>
            <a:r>
              <a:rPr lang="ja-JP" altLang="en-US" sz="2800" b="1" dirty="0" smtClean="0">
                <a:effectLst>
                  <a:outerShdw blurRad="38100" dist="38100" dir="2700000" algn="tl">
                    <a:srgbClr val="000000">
                      <a:alpha val="43137"/>
                    </a:srgbClr>
                  </a:outerShdw>
                </a:effectLst>
              </a:rPr>
              <a:t>　　</a:t>
            </a:r>
            <a:endParaRPr lang="en-US" altLang="ja-JP" sz="3200" b="1" dirty="0" smtClean="0"/>
          </a:p>
          <a:p>
            <a:pPr marL="0" indent="0">
              <a:buNone/>
            </a:pPr>
            <a:endParaRPr lang="en-US" altLang="ja-JP" sz="3200" b="1" dirty="0" smtClean="0">
              <a:effectLst>
                <a:outerShdw blurRad="38100" dist="38100" dir="2700000" algn="tl">
                  <a:srgbClr val="000000">
                    <a:alpha val="43137"/>
                  </a:srgbClr>
                </a:outerShdw>
              </a:effectLst>
            </a:endParaRPr>
          </a:p>
          <a:p>
            <a:r>
              <a:rPr lang="en-US" altLang="ja-JP" sz="3000" b="1" dirty="0" smtClean="0">
                <a:solidFill>
                  <a:schemeClr val="bg1"/>
                </a:solidFill>
                <a:effectLst>
                  <a:outerShdw blurRad="38100" dist="38100" dir="2700000" algn="tl">
                    <a:srgbClr val="000000">
                      <a:alpha val="43137"/>
                    </a:srgbClr>
                  </a:outerShdw>
                </a:effectLst>
              </a:rPr>
              <a:t>President, Japanese Zoo and Aquarium Educators</a:t>
            </a:r>
            <a:endParaRPr lang="en-US" altLang="ja-JP" sz="3000" b="1" dirty="0" smtClean="0">
              <a:solidFill>
                <a:schemeClr val="bg1"/>
              </a:solidFill>
            </a:endParaRPr>
          </a:p>
          <a:p>
            <a:r>
              <a:rPr lang="en-US" altLang="ja-JP" sz="3000" b="1" dirty="0" smtClean="0">
                <a:solidFill>
                  <a:schemeClr val="bg1"/>
                </a:solidFill>
                <a:effectLst>
                  <a:outerShdw blurRad="38100" dist="38100" dir="2700000" algn="tl">
                    <a:srgbClr val="000000">
                      <a:alpha val="43137"/>
                    </a:srgbClr>
                  </a:outerShdw>
                </a:effectLst>
              </a:rPr>
              <a:t>Regional Representative (North and South  East Asia),  International Zoo Educators Association (IZE)</a:t>
            </a:r>
            <a:endParaRPr kumimoji="1" lang="ja-JP" altLang="en-US" sz="3000" b="1" dirty="0">
              <a:solidFill>
                <a:schemeClr val="bg1"/>
              </a:solidFill>
            </a:endParaRPr>
          </a:p>
        </p:txBody>
      </p:sp>
      <p:pic>
        <p:nvPicPr>
          <p:cNvPr id="5" name="Picture 2" descr="C:\Users\Hiro TAKAHASHI\Desktop\宏之のファイル\AZEC\AZEC Korea(2015)\Presentation\Hiro\10616282_949086121772047_7050798287816595821_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291233"/>
            <a:ext cx="3744416" cy="499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1691680" y="5939988"/>
            <a:ext cx="2232248" cy="369332"/>
          </a:xfrm>
          <a:prstGeom prst="rect">
            <a:avLst/>
          </a:prstGeom>
          <a:solidFill>
            <a:schemeClr val="bg1"/>
          </a:solidFill>
        </p:spPr>
        <p:txBody>
          <a:bodyPr wrap="square" rtlCol="0">
            <a:spAutoFit/>
          </a:bodyPr>
          <a:lstStyle/>
          <a:p>
            <a:r>
              <a:rPr kumimoji="1" lang="en-US" altLang="ja-JP" dirty="0" smtClean="0"/>
              <a:t>IZE @ Hong Kong</a:t>
            </a:r>
            <a:endParaRPr kumimoji="1" lang="ja-JP" altLang="en-US" dirty="0"/>
          </a:p>
        </p:txBody>
      </p:sp>
      <p:pic>
        <p:nvPicPr>
          <p:cNvPr id="7" name="Picture 9" descr="千葉市動物公園ホームページ">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849" y="1037300"/>
            <a:ext cx="2972647" cy="66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Hiro TAKAHASHI\Desktop\宏之のファイル\IZE\2016TemaikenZoo_Argentina\Oral presentation\pictures\IZE Logo Comple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0469" y="4570596"/>
            <a:ext cx="803061" cy="1554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8039" y="2636912"/>
            <a:ext cx="1618457"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37722"/>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64" y="90848"/>
            <a:ext cx="8904732" cy="6678550"/>
          </a:xfrm>
        </p:spPr>
      </p:pic>
      <p:sp>
        <p:nvSpPr>
          <p:cNvPr id="2" name="タイトル 1"/>
          <p:cNvSpPr>
            <a:spLocks noGrp="1"/>
          </p:cNvSpPr>
          <p:nvPr>
            <p:ph type="title"/>
          </p:nvPr>
        </p:nvSpPr>
        <p:spPr>
          <a:xfrm>
            <a:off x="1009442" y="548680"/>
            <a:ext cx="7125113" cy="924475"/>
          </a:xfrm>
        </p:spPr>
        <p:txBody>
          <a:bodyPr/>
          <a:lstStyle/>
          <a:p>
            <a:r>
              <a:rPr kumimoji="1" lang="en-US" altLang="ja-JP" dirty="0" smtClean="0"/>
              <a:t>Th</a:t>
            </a:r>
            <a:r>
              <a:rPr lang="en-US" altLang="ja-JP" dirty="0" smtClean="0"/>
              <a:t>e exhibit is for River Otters</a:t>
            </a:r>
            <a:endParaRPr kumimoji="1" lang="ja-JP" altLang="en-US" dirty="0"/>
          </a:p>
        </p:txBody>
      </p:sp>
    </p:spTree>
    <p:extLst>
      <p:ext uri="{BB962C8B-B14F-4D97-AF65-F5344CB8AC3E}">
        <p14:creationId xmlns:p14="http://schemas.microsoft.com/office/powerpoint/2010/main" val="361624688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49" y="160612"/>
            <a:ext cx="8678331" cy="6508748"/>
          </a:xfrm>
        </p:spPr>
      </p:pic>
      <p:sp>
        <p:nvSpPr>
          <p:cNvPr id="2" name="タイトル 1"/>
          <p:cNvSpPr>
            <a:spLocks noGrp="1"/>
          </p:cNvSpPr>
          <p:nvPr>
            <p:ph type="title"/>
          </p:nvPr>
        </p:nvSpPr>
        <p:spPr>
          <a:xfrm>
            <a:off x="1043608" y="404664"/>
            <a:ext cx="7125113" cy="924475"/>
          </a:xfrm>
        </p:spPr>
        <p:txBody>
          <a:bodyPr/>
          <a:lstStyle/>
          <a:p>
            <a:r>
              <a:rPr kumimoji="1" lang="en-US" altLang="ja-JP" dirty="0" smtClean="0">
                <a:solidFill>
                  <a:schemeClr val="bg1"/>
                </a:solidFill>
                <a:effectLst>
                  <a:outerShdw blurRad="38100" dist="38100" dir="2700000" algn="tl">
                    <a:srgbClr val="000000">
                      <a:alpha val="43137"/>
                    </a:srgbClr>
                  </a:outerShdw>
                </a:effectLst>
              </a:rPr>
              <a:t>The Panel of invasive species</a:t>
            </a:r>
            <a:endParaRPr kumimoji="1" lang="ja-JP" alt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718668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37" y="116632"/>
            <a:ext cx="8832981" cy="6624736"/>
          </a:xfrm>
        </p:spPr>
      </p:pic>
      <p:sp>
        <p:nvSpPr>
          <p:cNvPr id="2" name="タイトル 1"/>
          <p:cNvSpPr>
            <a:spLocks noGrp="1"/>
          </p:cNvSpPr>
          <p:nvPr>
            <p:ph type="title"/>
          </p:nvPr>
        </p:nvSpPr>
        <p:spPr>
          <a:xfrm>
            <a:off x="539552" y="5445224"/>
            <a:ext cx="7125113" cy="924475"/>
          </a:xfrm>
        </p:spPr>
        <p:txBody>
          <a:bodyPr/>
          <a:lstStyle/>
          <a:p>
            <a:r>
              <a:rPr kumimoji="1" lang="en-US" altLang="ja-JP" dirty="0" smtClean="0">
                <a:solidFill>
                  <a:schemeClr val="bg1"/>
                </a:solidFill>
                <a:effectLst>
                  <a:outerShdw blurRad="38100" dist="38100" dir="2700000" algn="tl">
                    <a:srgbClr val="000000">
                      <a:alpha val="43137"/>
                    </a:srgbClr>
                  </a:outerShdw>
                </a:effectLst>
              </a:rPr>
              <a:t>The Corner for Biodiversity</a:t>
            </a:r>
            <a:endParaRPr kumimoji="1" lang="ja-JP" alt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9820458"/>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8640"/>
            <a:ext cx="8675594" cy="6506696"/>
          </a:xfrm>
        </p:spPr>
      </p:pic>
      <p:sp>
        <p:nvSpPr>
          <p:cNvPr id="2" name="タイトル 1"/>
          <p:cNvSpPr>
            <a:spLocks noGrp="1"/>
          </p:cNvSpPr>
          <p:nvPr>
            <p:ph type="title"/>
          </p:nvPr>
        </p:nvSpPr>
        <p:spPr>
          <a:xfrm>
            <a:off x="395536" y="476672"/>
            <a:ext cx="7125113" cy="1080120"/>
          </a:xfrm>
        </p:spPr>
        <p:txBody>
          <a:bodyPr/>
          <a:lstStyle/>
          <a:p>
            <a:r>
              <a:rPr kumimoji="1" lang="en-US" altLang="ja-JP" dirty="0" smtClean="0">
                <a:effectLst>
                  <a:outerShdw blurRad="38100" dist="38100" dir="2700000" algn="tl">
                    <a:srgbClr val="000000">
                      <a:alpha val="43137"/>
                    </a:srgbClr>
                  </a:outerShdw>
                </a:effectLst>
              </a:rPr>
              <a:t>The panel says </a:t>
            </a:r>
            <a:br>
              <a:rPr kumimoji="1" lang="en-US" altLang="ja-JP" dirty="0" smtClean="0">
                <a:effectLst>
                  <a:outerShdw blurRad="38100" dist="38100" dir="2700000" algn="tl">
                    <a:srgbClr val="000000">
                      <a:alpha val="43137"/>
                    </a:srgbClr>
                  </a:outerShdw>
                </a:effectLst>
              </a:rPr>
            </a:br>
            <a:r>
              <a:rPr kumimoji="1" lang="en-US" altLang="ja-JP" dirty="0" smtClean="0">
                <a:effectLst>
                  <a:outerShdw blurRad="38100" dist="38100" dir="2700000" algn="tl">
                    <a:srgbClr val="000000">
                      <a:alpha val="43137"/>
                    </a:srgbClr>
                  </a:outerShdw>
                </a:effectLst>
              </a:rPr>
              <a:t>“Respect for Life”</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767758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3" y="98632"/>
            <a:ext cx="8795608" cy="6596706"/>
          </a:xfrm>
        </p:spPr>
      </p:pic>
      <p:sp>
        <p:nvSpPr>
          <p:cNvPr id="2" name="タイトル 1"/>
          <p:cNvSpPr>
            <a:spLocks noGrp="1"/>
          </p:cNvSpPr>
          <p:nvPr>
            <p:ph type="title"/>
          </p:nvPr>
        </p:nvSpPr>
        <p:spPr>
          <a:xfrm>
            <a:off x="611560" y="260648"/>
            <a:ext cx="8208912" cy="924475"/>
          </a:xfrm>
        </p:spPr>
        <p:txBody>
          <a:bodyPr/>
          <a:lstStyle/>
          <a:p>
            <a:r>
              <a:rPr kumimoji="1" lang="en-US" altLang="ja-JP" dirty="0" smtClean="0">
                <a:effectLst>
                  <a:outerShdw blurRad="38100" dist="38100" dir="2700000" algn="tl">
                    <a:srgbClr val="000000">
                      <a:alpha val="43137"/>
                    </a:srgbClr>
                  </a:outerShdw>
                </a:effectLst>
              </a:rPr>
              <a:t>The panels </a:t>
            </a:r>
            <a:r>
              <a:rPr lang="en-US" altLang="ja-JP" dirty="0" smtClean="0">
                <a:effectLst>
                  <a:outerShdw blurRad="38100" dist="38100" dir="2700000" algn="tl">
                    <a:srgbClr val="000000">
                      <a:alpha val="43137"/>
                    </a:srgbClr>
                  </a:outerShdw>
                </a:effectLst>
              </a:rPr>
              <a:t>are in front of the Toilet</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649268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6632"/>
            <a:ext cx="8843614" cy="6632711"/>
          </a:xfrm>
        </p:spPr>
      </p:pic>
      <p:sp>
        <p:nvSpPr>
          <p:cNvPr id="2" name="タイトル 1"/>
          <p:cNvSpPr>
            <a:spLocks noGrp="1"/>
          </p:cNvSpPr>
          <p:nvPr>
            <p:ph type="title"/>
          </p:nvPr>
        </p:nvSpPr>
        <p:spPr>
          <a:xfrm>
            <a:off x="395536" y="188640"/>
            <a:ext cx="8280920" cy="924475"/>
          </a:xfrm>
        </p:spPr>
        <p:txBody>
          <a:bodyPr/>
          <a:lstStyle/>
          <a:p>
            <a:r>
              <a:rPr kumimoji="1" lang="en-US" altLang="ja-JP" dirty="0" smtClean="0">
                <a:solidFill>
                  <a:srgbClr val="FFFF00"/>
                </a:solidFill>
                <a:effectLst>
                  <a:outerShdw blurRad="38100" dist="38100" dir="2700000" algn="tl">
                    <a:srgbClr val="000000">
                      <a:alpha val="43137"/>
                    </a:srgbClr>
                  </a:outerShdw>
                </a:effectLst>
              </a:rPr>
              <a:t>The Panels show each species Poos!</a:t>
            </a:r>
            <a:endParaRPr kumimoji="1" lang="ja-JP" alt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320753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5" y="68627"/>
            <a:ext cx="5004556" cy="6672741"/>
          </a:xfrm>
        </p:spPr>
      </p:pic>
      <p:sp>
        <p:nvSpPr>
          <p:cNvPr id="2" name="タイトル 1"/>
          <p:cNvSpPr>
            <a:spLocks noGrp="1"/>
          </p:cNvSpPr>
          <p:nvPr>
            <p:ph type="title"/>
          </p:nvPr>
        </p:nvSpPr>
        <p:spPr>
          <a:xfrm>
            <a:off x="899592" y="332656"/>
            <a:ext cx="7125113" cy="924475"/>
          </a:xfrm>
        </p:spPr>
        <p:txBody>
          <a:bodyPr/>
          <a:lstStyle/>
          <a:p>
            <a:r>
              <a:rPr kumimoji="1" lang="en-US" altLang="ja-JP" dirty="0" smtClean="0">
                <a:effectLst>
                  <a:outerShdw blurRad="38100" dist="38100" dir="2700000" algn="tl">
                    <a:srgbClr val="000000">
                      <a:alpha val="43137"/>
                    </a:srgbClr>
                  </a:outerShdw>
                </a:effectLst>
              </a:rPr>
              <a:t>Workshop at Taipei Zoo</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61399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3" y="80820"/>
            <a:ext cx="8880729" cy="6660548"/>
          </a:xfrm>
        </p:spPr>
      </p:pic>
      <p:sp>
        <p:nvSpPr>
          <p:cNvPr id="2" name="タイトル 1"/>
          <p:cNvSpPr>
            <a:spLocks noGrp="1"/>
          </p:cNvSpPr>
          <p:nvPr>
            <p:ph type="title"/>
          </p:nvPr>
        </p:nvSpPr>
        <p:spPr>
          <a:xfrm>
            <a:off x="611560" y="404664"/>
            <a:ext cx="7125113" cy="924475"/>
          </a:xfrm>
        </p:spPr>
        <p:txBody>
          <a:bodyPr/>
          <a:lstStyle/>
          <a:p>
            <a:r>
              <a:rPr lang="en-US" altLang="ja-JP" sz="5400" dirty="0" smtClean="0">
                <a:effectLst>
                  <a:outerShdw blurRad="38100" dist="38100" dir="2700000" algn="tl">
                    <a:srgbClr val="000000">
                      <a:alpha val="43137"/>
                    </a:srgbClr>
                  </a:outerShdw>
                </a:effectLst>
              </a:rPr>
              <a:t>Hiro</a:t>
            </a:r>
            <a:r>
              <a:rPr kumimoji="1" lang="en-US" altLang="ja-JP" sz="5400" dirty="0" smtClean="0">
                <a:effectLst>
                  <a:outerShdw blurRad="38100" dist="38100" dir="2700000" algn="tl">
                    <a:srgbClr val="000000">
                      <a:alpha val="43137"/>
                    </a:srgbClr>
                  </a:outerShdw>
                </a:effectLst>
              </a:rPr>
              <a:t> did it!</a:t>
            </a:r>
            <a:endParaRPr kumimoji="1" lang="ja-JP" altLang="en-US" sz="5400" dirty="0">
              <a:effectLst>
                <a:outerShdw blurRad="38100" dist="38100" dir="2700000" algn="tl">
                  <a:srgbClr val="000000">
                    <a:alpha val="43137"/>
                  </a:srgbClr>
                </a:outerShdw>
              </a:effectLst>
            </a:endParaRPr>
          </a:p>
        </p:txBody>
      </p:sp>
      <p:sp>
        <p:nvSpPr>
          <p:cNvPr id="5" name="角丸四角形吹き出し 4"/>
          <p:cNvSpPr/>
          <p:nvPr/>
        </p:nvSpPr>
        <p:spPr>
          <a:xfrm>
            <a:off x="1907704" y="4437112"/>
            <a:ext cx="5760640" cy="1944216"/>
          </a:xfrm>
          <a:prstGeom prst="wedgeRoundRectCallout">
            <a:avLst>
              <a:gd name="adj1" fmla="val 40790"/>
              <a:gd name="adj2" fmla="val -888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123728" y="4437112"/>
            <a:ext cx="5400600" cy="1938992"/>
          </a:xfrm>
          <a:prstGeom prst="rect">
            <a:avLst/>
          </a:prstGeom>
          <a:noFill/>
        </p:spPr>
        <p:txBody>
          <a:bodyPr wrap="square" rtlCol="0">
            <a:spAutoFit/>
          </a:bodyPr>
          <a:lstStyle/>
          <a:p>
            <a:r>
              <a:rPr kumimoji="1" lang="en-US" altLang="ja-JP" sz="2400" dirty="0" smtClean="0"/>
              <a:t>Hiro made it!</a:t>
            </a:r>
          </a:p>
          <a:p>
            <a:r>
              <a:rPr kumimoji="1" lang="en-US" altLang="ja-JP" sz="2400" dirty="0" smtClean="0"/>
              <a:t>The Japanese Macaque Lantern!</a:t>
            </a:r>
          </a:p>
          <a:p>
            <a:endParaRPr lang="en-US" altLang="ja-JP" sz="2400" dirty="0"/>
          </a:p>
          <a:p>
            <a:r>
              <a:rPr kumimoji="1" lang="en-US" altLang="ja-JP" sz="2400" dirty="0" smtClean="0"/>
              <a:t>People in Taiwan celebrate the Lantern festival each year </a:t>
            </a:r>
            <a:r>
              <a:rPr kumimoji="1" lang="ja-JP" altLang="en-US" sz="2400" dirty="0" smtClean="0"/>
              <a:t>♪</a:t>
            </a:r>
            <a:r>
              <a:rPr kumimoji="1" lang="en-US" altLang="ja-JP" sz="2400" dirty="0" smtClean="0"/>
              <a:t> </a:t>
            </a:r>
            <a:endParaRPr kumimoji="1" lang="ja-JP" altLang="en-US" sz="2400" dirty="0"/>
          </a:p>
        </p:txBody>
      </p:sp>
    </p:spTree>
    <p:extLst>
      <p:ext uri="{BB962C8B-B14F-4D97-AF65-F5344CB8AC3E}">
        <p14:creationId xmlns:p14="http://schemas.microsoft.com/office/powerpoint/2010/main" val="130276277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39" y="798928"/>
            <a:ext cx="8805649" cy="5870432"/>
          </a:xfrm>
        </p:spPr>
      </p:pic>
      <p:sp>
        <p:nvSpPr>
          <p:cNvPr id="2" name="タイトル 1"/>
          <p:cNvSpPr>
            <a:spLocks noGrp="1"/>
          </p:cNvSpPr>
          <p:nvPr>
            <p:ph type="title"/>
          </p:nvPr>
        </p:nvSpPr>
        <p:spPr>
          <a:xfrm>
            <a:off x="683568" y="-27384"/>
            <a:ext cx="7776864" cy="1584176"/>
          </a:xfrm>
        </p:spPr>
        <p:txBody>
          <a:bodyPr/>
          <a:lstStyle/>
          <a:p>
            <a:r>
              <a:rPr kumimoji="1" lang="en-US" altLang="ja-JP" dirty="0" smtClean="0"/>
              <a:t>Educators have </a:t>
            </a:r>
            <a:r>
              <a:rPr lang="en-US" altLang="ja-JP" dirty="0" smtClean="0"/>
              <a:t>enjoyed Taiwanese local food and learn its regional culture.</a:t>
            </a:r>
            <a:endParaRPr kumimoji="1" lang="ja-JP" altLang="en-US" dirty="0"/>
          </a:p>
        </p:txBody>
      </p:sp>
    </p:spTree>
    <p:extLst>
      <p:ext uri="{BB962C8B-B14F-4D97-AF65-F5344CB8AC3E}">
        <p14:creationId xmlns:p14="http://schemas.microsoft.com/office/powerpoint/2010/main" val="283086947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36" y="144854"/>
            <a:ext cx="8795352" cy="6596514"/>
          </a:xfrm>
        </p:spPr>
      </p:pic>
      <p:sp>
        <p:nvSpPr>
          <p:cNvPr id="2" name="タイトル 1"/>
          <p:cNvSpPr>
            <a:spLocks noGrp="1"/>
          </p:cNvSpPr>
          <p:nvPr>
            <p:ph type="title"/>
          </p:nvPr>
        </p:nvSpPr>
        <p:spPr>
          <a:xfrm>
            <a:off x="539552" y="5085184"/>
            <a:ext cx="8280920" cy="924475"/>
          </a:xfrm>
        </p:spPr>
        <p:txBody>
          <a:bodyPr/>
          <a:lstStyle/>
          <a:p>
            <a:r>
              <a:rPr kumimoji="1" lang="en-US" altLang="ja-JP" dirty="0" smtClean="0">
                <a:effectLst>
                  <a:outerShdw blurRad="38100" dist="38100" dir="2700000" algn="tl">
                    <a:srgbClr val="000000">
                      <a:alpha val="43137"/>
                    </a:srgbClr>
                  </a:outerShdw>
                </a:effectLst>
              </a:rPr>
              <a:t>The 4th AZEC was decided in Japan!</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6129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flipH="1">
            <a:off x="4067175" y="3357563"/>
            <a:ext cx="720725"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6147" name="Text Box 3"/>
          <p:cNvSpPr txBox="1">
            <a:spLocks noChangeArrowheads="1"/>
          </p:cNvSpPr>
          <p:nvPr/>
        </p:nvSpPr>
        <p:spPr bwMode="auto">
          <a:xfrm>
            <a:off x="3563938" y="5445125"/>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50000"/>
              </a:spcBef>
              <a:spcAft>
                <a:spcPct val="0"/>
              </a:spcAft>
            </a:pPr>
            <a:r>
              <a:rPr lang="en-US" altLang="ja-JP" b="1">
                <a:solidFill>
                  <a:srgbClr val="003366"/>
                </a:solidFill>
                <a:latin typeface="Tahoma" pitchFamily="34" charset="0"/>
                <a:cs typeface="Tahoma" pitchFamily="34" charset="0"/>
              </a:rPr>
              <a:t>TOKYO</a:t>
            </a:r>
          </a:p>
        </p:txBody>
      </p:sp>
      <p:sp>
        <p:nvSpPr>
          <p:cNvPr id="6148" name="Line 4"/>
          <p:cNvSpPr>
            <a:spLocks noChangeShapeType="1"/>
          </p:cNvSpPr>
          <p:nvPr/>
        </p:nvSpPr>
        <p:spPr bwMode="auto">
          <a:xfrm>
            <a:off x="4859338" y="3357563"/>
            <a:ext cx="151765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6149" name="Text Box 5"/>
          <p:cNvSpPr txBox="1">
            <a:spLocks noChangeArrowheads="1"/>
          </p:cNvSpPr>
          <p:nvPr/>
        </p:nvSpPr>
        <p:spPr bwMode="auto">
          <a:xfrm>
            <a:off x="6011863" y="5229225"/>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50000"/>
              </a:spcBef>
              <a:spcAft>
                <a:spcPct val="0"/>
              </a:spcAft>
            </a:pPr>
            <a:r>
              <a:rPr lang="en-US" altLang="ja-JP" b="1">
                <a:solidFill>
                  <a:srgbClr val="003366"/>
                </a:solidFill>
                <a:latin typeface="Tahoma" pitchFamily="34" charset="0"/>
                <a:cs typeface="Tahoma" pitchFamily="34" charset="0"/>
              </a:rPr>
              <a:t>Chiba City</a:t>
            </a:r>
          </a:p>
        </p:txBody>
      </p:sp>
      <p:sp>
        <p:nvSpPr>
          <p:cNvPr id="87046" name="Oval 6"/>
          <p:cNvSpPr>
            <a:spLocks noChangeArrowheads="1"/>
          </p:cNvSpPr>
          <p:nvPr/>
        </p:nvSpPr>
        <p:spPr bwMode="auto">
          <a:xfrm>
            <a:off x="4500563" y="3141663"/>
            <a:ext cx="719137" cy="6477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0"/>
              </a:spcBef>
              <a:spcAft>
                <a:spcPct val="0"/>
              </a:spcAft>
            </a:pPr>
            <a:endParaRPr lang="ja-JP" altLang="en-US">
              <a:solidFill>
                <a:srgbClr val="003366"/>
              </a:solidFill>
            </a:endParaRPr>
          </a:p>
        </p:txBody>
      </p:sp>
      <p:sp>
        <p:nvSpPr>
          <p:cNvPr id="87047" name="Text Box 7"/>
          <p:cNvSpPr txBox="1">
            <a:spLocks noChangeArrowheads="1"/>
          </p:cNvSpPr>
          <p:nvPr/>
        </p:nvSpPr>
        <p:spPr bwMode="auto">
          <a:xfrm>
            <a:off x="5580063" y="1700213"/>
            <a:ext cx="1871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ja-JP" sz="3600" b="1">
                <a:solidFill>
                  <a:srgbClr val="003366"/>
                </a:solidFill>
                <a:effectLst>
                  <a:outerShdw blurRad="38100" dist="38100" dir="2700000" algn="tl">
                    <a:srgbClr val="000000"/>
                  </a:outerShdw>
                </a:effectLst>
                <a:latin typeface="Tahoma" pitchFamily="34" charset="0"/>
                <a:cs typeface="Tahoma" pitchFamily="34" charset="0"/>
              </a:rPr>
              <a:t>JAPAN</a:t>
            </a:r>
          </a:p>
        </p:txBody>
      </p:sp>
      <p:sp>
        <p:nvSpPr>
          <p:cNvPr id="6152" name="Line 8"/>
          <p:cNvSpPr>
            <a:spLocks noChangeShapeType="1"/>
          </p:cNvSpPr>
          <p:nvPr/>
        </p:nvSpPr>
        <p:spPr bwMode="auto">
          <a:xfrm>
            <a:off x="250825" y="6237288"/>
            <a:ext cx="1225550"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87049" name="Text Box 9"/>
          <p:cNvSpPr txBox="1">
            <a:spLocks noChangeArrowheads="1"/>
          </p:cNvSpPr>
          <p:nvPr/>
        </p:nvSpPr>
        <p:spPr bwMode="auto">
          <a:xfrm>
            <a:off x="1476375" y="6021388"/>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ja-JP" sz="3600" b="1">
                <a:solidFill>
                  <a:srgbClr val="003366"/>
                </a:solidFill>
                <a:effectLst>
                  <a:outerShdw blurRad="38100" dist="38100" dir="2700000" algn="tl">
                    <a:srgbClr val="000000"/>
                  </a:outerShdw>
                </a:effectLst>
                <a:latin typeface="Tahoma" pitchFamily="34" charset="0"/>
                <a:cs typeface="Tahoma" pitchFamily="34" charset="0"/>
              </a:rPr>
              <a:t>TAIWAN</a:t>
            </a:r>
          </a:p>
        </p:txBody>
      </p:sp>
    </p:spTree>
    <p:extLst>
      <p:ext uri="{BB962C8B-B14F-4D97-AF65-F5344CB8AC3E}">
        <p14:creationId xmlns:p14="http://schemas.microsoft.com/office/powerpoint/2010/main" val="37597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fade">
                                      <p:cBhvr>
                                        <p:cTn id="7" dur="1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52829"/>
            <a:ext cx="8784718" cy="6588539"/>
          </a:xfrm>
        </p:spPr>
      </p:pic>
      <p:sp>
        <p:nvSpPr>
          <p:cNvPr id="2" name="タイトル 1"/>
          <p:cNvSpPr>
            <a:spLocks noGrp="1"/>
          </p:cNvSpPr>
          <p:nvPr>
            <p:ph type="title"/>
          </p:nvPr>
        </p:nvSpPr>
        <p:spPr>
          <a:xfrm>
            <a:off x="144016" y="5888901"/>
            <a:ext cx="8964488" cy="924475"/>
          </a:xfrm>
        </p:spPr>
        <p:txBody>
          <a:bodyPr/>
          <a:lstStyle/>
          <a:p>
            <a:r>
              <a:rPr kumimoji="1" lang="en-US" altLang="ja-JP" dirty="0" smtClean="0">
                <a:effectLst>
                  <a:outerShdw blurRad="38100" dist="38100" dir="2700000" algn="tl">
                    <a:srgbClr val="000000">
                      <a:alpha val="43137"/>
                    </a:srgbClr>
                  </a:outerShdw>
                </a:effectLst>
              </a:rPr>
              <a:t>Thank you for your hospitality, Taipei Zoo!</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6915681"/>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43608" y="1628800"/>
            <a:ext cx="7117180" cy="3004565"/>
          </a:xfrm>
        </p:spPr>
        <p:txBody>
          <a:bodyPr/>
          <a:lstStyle/>
          <a:p>
            <a:r>
              <a:rPr lang="en-US" altLang="ja-JP" dirty="0" smtClean="0">
                <a:solidFill>
                  <a:schemeClr val="bg1"/>
                </a:solidFill>
              </a:rPr>
              <a:t>The </a:t>
            </a:r>
            <a:r>
              <a:rPr lang="en-US" altLang="ja-JP" dirty="0">
                <a:solidFill>
                  <a:schemeClr val="bg1"/>
                </a:solidFill>
              </a:rPr>
              <a:t>4</a:t>
            </a:r>
            <a:r>
              <a:rPr lang="en-US" altLang="ja-JP" baseline="30000" dirty="0">
                <a:solidFill>
                  <a:schemeClr val="bg1"/>
                </a:solidFill>
              </a:rPr>
              <a:t>th</a:t>
            </a:r>
            <a:r>
              <a:rPr lang="en-US" altLang="ja-JP" dirty="0">
                <a:solidFill>
                  <a:schemeClr val="bg1"/>
                </a:solidFill>
              </a:rPr>
              <a:t> </a:t>
            </a:r>
            <a:r>
              <a:rPr lang="en-US" altLang="ja-JP" dirty="0" smtClean="0">
                <a:solidFill>
                  <a:schemeClr val="bg1"/>
                </a:solidFill>
              </a:rPr>
              <a:t>AZEC 2013</a:t>
            </a:r>
            <a:r>
              <a:rPr lang="ja-JP" altLang="en-US" dirty="0"/>
              <a:t/>
            </a:r>
            <a:br>
              <a:rPr lang="ja-JP" altLang="en-US" dirty="0"/>
            </a:br>
            <a:r>
              <a:rPr lang="ja-JP" altLang="en-US" dirty="0">
                <a:solidFill>
                  <a:schemeClr val="bg1"/>
                </a:solidFill>
              </a:rPr>
              <a:t>　</a:t>
            </a:r>
            <a:r>
              <a:rPr lang="en-US" altLang="ja-JP" dirty="0" smtClean="0">
                <a:solidFill>
                  <a:schemeClr val="bg1"/>
                </a:solidFill>
              </a:rPr>
              <a:t>@ Marine </a:t>
            </a:r>
            <a:r>
              <a:rPr lang="en-US" altLang="ja-JP" dirty="0">
                <a:solidFill>
                  <a:schemeClr val="bg1"/>
                </a:solidFill>
              </a:rPr>
              <a:t>World     </a:t>
            </a:r>
            <a:br>
              <a:rPr lang="en-US" altLang="ja-JP" dirty="0">
                <a:solidFill>
                  <a:schemeClr val="bg1"/>
                </a:solidFill>
              </a:rPr>
            </a:br>
            <a:r>
              <a:rPr lang="en-US" altLang="ja-JP" dirty="0">
                <a:solidFill>
                  <a:schemeClr val="bg1"/>
                </a:solidFill>
              </a:rPr>
              <a:t>     </a:t>
            </a:r>
            <a:r>
              <a:rPr lang="en-US" altLang="ja-JP" dirty="0" smtClean="0">
                <a:solidFill>
                  <a:schemeClr val="bg1"/>
                </a:solidFill>
              </a:rPr>
              <a:t>  </a:t>
            </a:r>
            <a:r>
              <a:rPr lang="en-US" altLang="ja-JP" dirty="0" err="1" smtClean="0">
                <a:solidFill>
                  <a:schemeClr val="bg1"/>
                </a:solidFill>
              </a:rPr>
              <a:t>Umi</a:t>
            </a:r>
            <a:r>
              <a:rPr lang="en-US" altLang="ja-JP" dirty="0" smtClean="0">
                <a:solidFill>
                  <a:schemeClr val="bg1"/>
                </a:solidFill>
              </a:rPr>
              <a:t> </a:t>
            </a:r>
            <a:r>
              <a:rPr lang="en-US" altLang="ja-JP" dirty="0">
                <a:solidFill>
                  <a:schemeClr val="bg1"/>
                </a:solidFill>
              </a:rPr>
              <a:t>no </a:t>
            </a:r>
            <a:r>
              <a:rPr lang="en-US" altLang="ja-JP" dirty="0" err="1">
                <a:solidFill>
                  <a:schemeClr val="bg1"/>
                </a:solidFill>
              </a:rPr>
              <a:t>Nakamichi</a:t>
            </a:r>
            <a:r>
              <a:rPr lang="en-US" altLang="ja-JP" dirty="0">
                <a:solidFill>
                  <a:schemeClr val="bg1"/>
                </a:solidFill>
              </a:rPr>
              <a:t>, </a:t>
            </a:r>
            <a:r>
              <a:rPr lang="en-US" altLang="ja-JP" dirty="0" smtClean="0">
                <a:solidFill>
                  <a:schemeClr val="bg1"/>
                </a:solidFill>
              </a:rPr>
              <a:t>   </a:t>
            </a:r>
            <a:br>
              <a:rPr lang="en-US" altLang="ja-JP" dirty="0" smtClean="0">
                <a:solidFill>
                  <a:schemeClr val="bg1"/>
                </a:solidFill>
              </a:rPr>
            </a:br>
            <a:r>
              <a:rPr lang="en-US" altLang="ja-JP" dirty="0">
                <a:solidFill>
                  <a:schemeClr val="bg1"/>
                </a:solidFill>
              </a:rPr>
              <a:t> </a:t>
            </a:r>
            <a:r>
              <a:rPr lang="en-US" altLang="ja-JP" dirty="0" smtClean="0">
                <a:solidFill>
                  <a:schemeClr val="bg1"/>
                </a:solidFill>
              </a:rPr>
              <a:t>      Fukuoka, JAPAN</a:t>
            </a:r>
            <a:endParaRPr kumimoji="1" lang="ja-JP" altLang="en-US" dirty="0"/>
          </a:p>
        </p:txBody>
      </p:sp>
      <p:pic>
        <p:nvPicPr>
          <p:cNvPr id="5" name="Picture 22" descr="マリンワールド海の中道"/>
          <p:cNvPicPr>
            <a:picLocks noChangeAspect="1" noChangeArrowheads="1"/>
          </p:cNvPicPr>
          <p:nvPr/>
        </p:nvPicPr>
        <p:blipFill rotWithShape="1">
          <a:blip r:embed="rId2">
            <a:extLst>
              <a:ext uri="{28A0092B-C50C-407E-A947-70E740481C1C}">
                <a14:useLocalDpi xmlns:a14="http://schemas.microsoft.com/office/drawing/2010/main" val="0"/>
              </a:ext>
            </a:extLst>
          </a:blip>
          <a:srcRect t="18719" b="20991"/>
          <a:stretch/>
        </p:blipFill>
        <p:spPr bwMode="auto">
          <a:xfrm>
            <a:off x="2904724" y="4869160"/>
            <a:ext cx="298591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iro TAKAHASHI\Desktop\宏之のファイル\AZEC\AZEC 4th JAPAN (2013)\AZEC_Japan_ロゴマーク\AZEC2013_r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16632"/>
            <a:ext cx="5184576" cy="194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4856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33782"/>
            <a:ext cx="7125113" cy="924475"/>
          </a:xfrm>
        </p:spPr>
        <p:txBody>
          <a:bodyPr/>
          <a:lstStyle/>
          <a:p>
            <a:r>
              <a:rPr kumimoji="1" lang="en-US" altLang="ja-JP" dirty="0" smtClean="0"/>
              <a:t>AZEC 2013, Fukuoka, JAPAN</a:t>
            </a:r>
            <a:endParaRPr kumimoji="1" lang="ja-JP" altLang="en-US" dirty="0"/>
          </a:p>
        </p:txBody>
      </p:sp>
      <p:sp>
        <p:nvSpPr>
          <p:cNvPr id="3" name="コンテンツ プレースホルダー 2"/>
          <p:cNvSpPr>
            <a:spLocks noGrp="1"/>
          </p:cNvSpPr>
          <p:nvPr>
            <p:ph idx="1"/>
          </p:nvPr>
        </p:nvSpPr>
        <p:spPr>
          <a:xfrm>
            <a:off x="395536" y="692696"/>
            <a:ext cx="8640960" cy="6021287"/>
          </a:xfrm>
        </p:spPr>
        <p:txBody>
          <a:bodyPr>
            <a:noAutofit/>
          </a:bodyPr>
          <a:lstStyle/>
          <a:p>
            <a:r>
              <a:rPr lang="en-US" altLang="ja-JP" sz="2400" dirty="0"/>
              <a:t>December 9 (Mon) – December 13 (Fri), </a:t>
            </a:r>
            <a:r>
              <a:rPr lang="en-US" altLang="ja-JP" sz="2400" dirty="0" smtClean="0"/>
              <a:t>2013</a:t>
            </a:r>
          </a:p>
          <a:p>
            <a:r>
              <a:rPr lang="en-US" altLang="ja-JP" sz="2400" dirty="0" smtClean="0"/>
              <a:t>The </a:t>
            </a:r>
            <a:r>
              <a:rPr lang="en-US" altLang="ja-JP" sz="2400" dirty="0"/>
              <a:t>Theme: “</a:t>
            </a:r>
            <a:r>
              <a:rPr lang="en-US" altLang="ja-JP" sz="2400" dirty="0">
                <a:solidFill>
                  <a:srgbClr val="FFFF00"/>
                </a:solidFill>
                <a:effectLst>
                  <a:outerShdw blurRad="38100" dist="38100" dir="2700000" algn="tl">
                    <a:srgbClr val="000000">
                      <a:alpha val="43137"/>
                    </a:srgbClr>
                  </a:outerShdw>
                </a:effectLst>
              </a:rPr>
              <a:t>Educational Cooperation between Museums for Humanities and Sciences - A message for creating new life through linkages </a:t>
            </a:r>
            <a:r>
              <a:rPr lang="en-US" altLang="ja-JP" sz="2400" dirty="0" smtClean="0">
                <a:solidFill>
                  <a:srgbClr val="FFFF00"/>
                </a:solidFill>
                <a:effectLst>
                  <a:outerShdw blurRad="38100" dist="38100" dir="2700000" algn="tl">
                    <a:srgbClr val="000000">
                      <a:alpha val="43137"/>
                    </a:srgbClr>
                  </a:outerShdw>
                </a:effectLst>
              </a:rPr>
              <a:t>- </a:t>
            </a:r>
            <a:r>
              <a:rPr lang="en-US" altLang="ja-JP" sz="2400" dirty="0" smtClean="0"/>
              <a:t>”</a:t>
            </a:r>
          </a:p>
          <a:p>
            <a:r>
              <a:rPr lang="en-US" altLang="ja-JP" sz="2400" dirty="0"/>
              <a:t>230 from 16 countries and regions (the United States, India, Indonesia, Kazakhstan, Congo, Singapore, Sri Lanka, Thailand, Nepal, Bangladesh, Vietnam, South Korea, Hong Kong, Taiwan, China, Japan</a:t>
            </a:r>
            <a:r>
              <a:rPr lang="en-US" altLang="ja-JP" sz="2400" dirty="0" smtClean="0"/>
              <a:t>)</a:t>
            </a:r>
          </a:p>
          <a:p>
            <a:r>
              <a:rPr lang="en-US" altLang="ja-JP" sz="2400" dirty="0"/>
              <a:t>38 oral presentation, 34 poster sessions, </a:t>
            </a:r>
            <a:r>
              <a:rPr lang="en-US" altLang="ja-JP" sz="2400" dirty="0" smtClean="0"/>
              <a:t>               4 workshops</a:t>
            </a:r>
          </a:p>
          <a:p>
            <a:r>
              <a:rPr lang="en-US" altLang="ja-JP" sz="2400" dirty="0" smtClean="0"/>
              <a:t>The 4</a:t>
            </a:r>
            <a:r>
              <a:rPr lang="en-US" altLang="ja-JP" sz="2400" baseline="30000" dirty="0" smtClean="0"/>
              <a:t>th</a:t>
            </a:r>
            <a:r>
              <a:rPr lang="en-US" altLang="ja-JP" sz="2400" dirty="0" smtClean="0"/>
              <a:t> AZEC and the 54</a:t>
            </a:r>
            <a:r>
              <a:rPr lang="en-US" altLang="ja-JP" sz="2400" baseline="30000" dirty="0" smtClean="0"/>
              <a:t>th</a:t>
            </a:r>
            <a:r>
              <a:rPr lang="en-US" altLang="ja-JP" sz="2400" dirty="0" smtClean="0"/>
              <a:t> JZAE Joint Conference</a:t>
            </a:r>
            <a:endParaRPr lang="en-US" altLang="ja-JP" sz="2400" dirty="0"/>
          </a:p>
          <a:p>
            <a:endParaRPr lang="en-US" altLang="ja-JP" sz="2400" dirty="0"/>
          </a:p>
        </p:txBody>
      </p:sp>
      <p:pic>
        <p:nvPicPr>
          <p:cNvPr id="4" name="Picture 2" descr="C:\Users\Hiro TAKAHASHI\Desktop\宏之のファイル\AZEC\AZEC 4th JAPAN (2013)\AZEC_Japan_ロゴマーク\AZEC2013_r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5977413"/>
            <a:ext cx="2232248" cy="83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820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64" y="36196"/>
            <a:ext cx="9036240" cy="6777180"/>
          </a:xfrm>
        </p:spPr>
      </p:pic>
      <p:sp>
        <p:nvSpPr>
          <p:cNvPr id="2" name="タイトル 1"/>
          <p:cNvSpPr>
            <a:spLocks noGrp="1"/>
          </p:cNvSpPr>
          <p:nvPr>
            <p:ph type="title"/>
          </p:nvPr>
        </p:nvSpPr>
        <p:spPr>
          <a:xfrm>
            <a:off x="971600" y="44624"/>
            <a:ext cx="8064896" cy="2088232"/>
          </a:xfrm>
        </p:spPr>
        <p:txBody>
          <a:bodyPr/>
          <a:lstStyle/>
          <a:p>
            <a:r>
              <a:rPr kumimoji="1" lang="en-US" altLang="ja-JP" dirty="0" smtClean="0"/>
              <a:t>The 4</a:t>
            </a:r>
            <a:r>
              <a:rPr kumimoji="1" lang="en-US" altLang="ja-JP" baseline="30000" dirty="0" smtClean="0"/>
              <a:t>th</a:t>
            </a:r>
            <a:r>
              <a:rPr kumimoji="1" lang="en-US" altLang="ja-JP" dirty="0" smtClean="0"/>
              <a:t> AZEC </a:t>
            </a:r>
            <a:r>
              <a:rPr lang="en-US" altLang="ja-JP" dirty="0" smtClean="0"/>
              <a:t>was hosted by JZAE (Japanese Zoo and Aquarium Educators) and Marine World </a:t>
            </a:r>
            <a:r>
              <a:rPr lang="en-US" altLang="ja-JP" dirty="0" err="1" smtClean="0"/>
              <a:t>Umi</a:t>
            </a:r>
            <a:r>
              <a:rPr lang="en-US" altLang="ja-JP" dirty="0" smtClean="0"/>
              <a:t> no </a:t>
            </a:r>
            <a:r>
              <a:rPr lang="en-US" altLang="ja-JP" dirty="0" err="1" smtClean="0"/>
              <a:t>Nakamichi</a:t>
            </a:r>
            <a:endParaRPr kumimoji="1" lang="ja-JP" altLang="en-US" dirty="0"/>
          </a:p>
        </p:txBody>
      </p:sp>
    </p:spTree>
    <p:extLst>
      <p:ext uri="{BB962C8B-B14F-4D97-AF65-F5344CB8AC3E}">
        <p14:creationId xmlns:p14="http://schemas.microsoft.com/office/powerpoint/2010/main" val="2363744132"/>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76" y="126852"/>
            <a:ext cx="8819354" cy="6614516"/>
          </a:xfrm>
        </p:spPr>
      </p:pic>
      <p:sp>
        <p:nvSpPr>
          <p:cNvPr id="5" name="円/楕円 4"/>
          <p:cNvSpPr/>
          <p:nvPr/>
        </p:nvSpPr>
        <p:spPr>
          <a:xfrm>
            <a:off x="384717" y="332656"/>
            <a:ext cx="2304256"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39552" y="332656"/>
            <a:ext cx="7125113" cy="924475"/>
          </a:xfrm>
        </p:spPr>
        <p:txBody>
          <a:bodyPr/>
          <a:lstStyle/>
          <a:p>
            <a:r>
              <a:rPr lang="en-US" altLang="ja-JP" sz="4400" dirty="0" smtClean="0">
                <a:solidFill>
                  <a:schemeClr val="bg1"/>
                </a:solidFill>
                <a:effectLst>
                  <a:outerShdw blurRad="38100" dist="38100" dir="2700000" algn="tl">
                    <a:srgbClr val="000000">
                      <a:alpha val="43137"/>
                    </a:srgbClr>
                  </a:outerShdw>
                </a:effectLst>
              </a:rPr>
              <a:t>Venue</a:t>
            </a:r>
            <a:endParaRPr kumimoji="1" lang="ja-JP" altLang="en-US" sz="4400" dirty="0">
              <a:solidFill>
                <a:schemeClr val="bg1"/>
              </a:solidFill>
              <a:effectLst>
                <a:outerShdw blurRad="38100" dist="38100" dir="2700000" algn="tl">
                  <a:srgbClr val="000000">
                    <a:alpha val="43137"/>
                  </a:srgbClr>
                </a:outerShdw>
              </a:effectLst>
            </a:endParaRPr>
          </a:p>
        </p:txBody>
      </p:sp>
      <p:sp>
        <p:nvSpPr>
          <p:cNvPr id="3" name="正方形/長方形 2"/>
          <p:cNvSpPr/>
          <p:nvPr/>
        </p:nvSpPr>
        <p:spPr>
          <a:xfrm>
            <a:off x="4572000" y="6021288"/>
            <a:ext cx="4175054" cy="461665"/>
          </a:xfrm>
          <a:prstGeom prst="rect">
            <a:avLst/>
          </a:prstGeom>
        </p:spPr>
        <p:txBody>
          <a:bodyPr wrap="none">
            <a:spAutoFit/>
          </a:bodyPr>
          <a:lstStyle/>
          <a:p>
            <a:r>
              <a:rPr lang="en-US" altLang="ja-JP" sz="2400" dirty="0">
                <a:effectLst>
                  <a:outerShdw blurRad="38100" dist="38100" dir="2700000" algn="tl">
                    <a:srgbClr val="000000">
                      <a:alpha val="43137"/>
                    </a:srgbClr>
                  </a:outerShdw>
                </a:effectLst>
              </a:rPr>
              <a:t>The </a:t>
            </a:r>
            <a:r>
              <a:rPr lang="en-US" altLang="ja-JP" sz="2400" dirty="0" err="1">
                <a:effectLst>
                  <a:outerShdw blurRad="38100" dist="38100" dir="2700000" algn="tl">
                    <a:srgbClr val="000000">
                      <a:alpha val="43137"/>
                    </a:srgbClr>
                  </a:outerShdw>
                </a:effectLst>
              </a:rPr>
              <a:t>Luigans</a:t>
            </a:r>
            <a:r>
              <a:rPr lang="en-US" altLang="ja-JP" sz="2400" dirty="0">
                <a:effectLst>
                  <a:outerShdw blurRad="38100" dist="38100" dir="2700000" algn="tl">
                    <a:srgbClr val="000000">
                      <a:alpha val="43137"/>
                    </a:srgbClr>
                  </a:outerShdw>
                </a:effectLst>
              </a:rPr>
              <a:t> Spa &amp; Resort</a:t>
            </a:r>
            <a:endParaRPr lang="ja-JP" alt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97145"/>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52"/>
            <a:ext cx="8867618" cy="6650714"/>
          </a:xfrm>
        </p:spPr>
      </p:pic>
      <p:sp>
        <p:nvSpPr>
          <p:cNvPr id="5" name="円/楕円 4"/>
          <p:cNvSpPr/>
          <p:nvPr/>
        </p:nvSpPr>
        <p:spPr>
          <a:xfrm>
            <a:off x="755576" y="404664"/>
            <a:ext cx="4176464"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153458" y="416293"/>
            <a:ext cx="3634566" cy="924475"/>
          </a:xfrm>
        </p:spPr>
        <p:txBody>
          <a:bodyPr/>
          <a:lstStyle/>
          <a:p>
            <a:r>
              <a:rPr kumimoji="1" lang="en-US" altLang="ja-JP" dirty="0" smtClean="0"/>
              <a:t>Welcome Party</a:t>
            </a:r>
            <a:endParaRPr kumimoji="1" lang="ja-JP" altLang="en-US" dirty="0"/>
          </a:p>
        </p:txBody>
      </p:sp>
    </p:spTree>
    <p:extLst>
      <p:ext uri="{BB962C8B-B14F-4D97-AF65-F5344CB8AC3E}">
        <p14:creationId xmlns:p14="http://schemas.microsoft.com/office/powerpoint/2010/main" val="37039680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80628"/>
            <a:ext cx="8963628" cy="6722721"/>
          </a:xfrm>
        </p:spPr>
      </p:pic>
      <p:sp>
        <p:nvSpPr>
          <p:cNvPr id="5" name="タイトル 4"/>
          <p:cNvSpPr>
            <a:spLocks noGrp="1"/>
          </p:cNvSpPr>
          <p:nvPr>
            <p:ph type="title"/>
          </p:nvPr>
        </p:nvSpPr>
        <p:spPr>
          <a:xfrm>
            <a:off x="3851920" y="116632"/>
            <a:ext cx="5112568" cy="92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Welcom</a:t>
            </a:r>
            <a:r>
              <a:rPr lang="en-US" altLang="ja-JP" dirty="0" smtClean="0"/>
              <a:t>e Party</a:t>
            </a:r>
            <a:endParaRPr kumimoji="1" lang="ja-JP" altLang="en-US" dirty="0"/>
          </a:p>
        </p:txBody>
      </p:sp>
    </p:spTree>
    <p:extLst>
      <p:ext uri="{BB962C8B-B14F-4D97-AF65-F5344CB8AC3E}">
        <p14:creationId xmlns:p14="http://schemas.microsoft.com/office/powerpoint/2010/main" val="2586089492"/>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48"/>
            <a:ext cx="8867359" cy="6650520"/>
          </a:xfrm>
        </p:spPr>
      </p:pic>
      <p:sp>
        <p:nvSpPr>
          <p:cNvPr id="2" name="タイトル 1"/>
          <p:cNvSpPr>
            <a:spLocks noGrp="1"/>
          </p:cNvSpPr>
          <p:nvPr>
            <p:ph type="title"/>
          </p:nvPr>
        </p:nvSpPr>
        <p:spPr>
          <a:xfrm>
            <a:off x="395536" y="260648"/>
            <a:ext cx="7125113" cy="924475"/>
          </a:xfrm>
        </p:spPr>
        <p:txBody>
          <a:bodyPr/>
          <a:lstStyle/>
          <a:p>
            <a:r>
              <a:rPr kumimoji="1" lang="en-US" altLang="ja-JP" sz="4000" dirty="0" smtClean="0"/>
              <a:t>Poster Session</a:t>
            </a:r>
            <a:endParaRPr kumimoji="1" lang="ja-JP" altLang="en-US" sz="4000" dirty="0"/>
          </a:p>
        </p:txBody>
      </p:sp>
    </p:spTree>
    <p:extLst>
      <p:ext uri="{BB962C8B-B14F-4D97-AF65-F5344CB8AC3E}">
        <p14:creationId xmlns:p14="http://schemas.microsoft.com/office/powerpoint/2010/main" val="2658855314"/>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1" y="36842"/>
            <a:ext cx="8939368" cy="6704526"/>
          </a:xfrm>
        </p:spPr>
      </p:pic>
      <p:sp>
        <p:nvSpPr>
          <p:cNvPr id="2" name="タイトル 1"/>
          <p:cNvSpPr>
            <a:spLocks noGrp="1"/>
          </p:cNvSpPr>
          <p:nvPr>
            <p:ph type="title"/>
          </p:nvPr>
        </p:nvSpPr>
        <p:spPr>
          <a:xfrm>
            <a:off x="323528" y="260648"/>
            <a:ext cx="7125113" cy="924475"/>
          </a:xfrm>
        </p:spPr>
        <p:txBody>
          <a:bodyPr/>
          <a:lstStyle/>
          <a:p>
            <a:r>
              <a:rPr kumimoji="1" lang="en-US" altLang="ja-JP" sz="4000" dirty="0" smtClean="0">
                <a:effectLst>
                  <a:outerShdw blurRad="38100" dist="38100" dir="2700000" algn="tl">
                    <a:srgbClr val="000000">
                      <a:alpha val="43137"/>
                    </a:srgbClr>
                  </a:outerShdw>
                </a:effectLst>
              </a:rPr>
              <a:t>Poster Session </a:t>
            </a:r>
            <a:endParaRPr kumimoji="1" lang="ja-JP"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174653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0" y="72846"/>
            <a:ext cx="8891362" cy="6668522"/>
          </a:xfrm>
        </p:spPr>
      </p:pic>
      <p:sp>
        <p:nvSpPr>
          <p:cNvPr id="2" name="タイトル 1"/>
          <p:cNvSpPr>
            <a:spLocks noGrp="1"/>
          </p:cNvSpPr>
          <p:nvPr>
            <p:ph type="title"/>
          </p:nvPr>
        </p:nvSpPr>
        <p:spPr>
          <a:xfrm>
            <a:off x="251520" y="188640"/>
            <a:ext cx="7125113" cy="924475"/>
          </a:xfrm>
        </p:spPr>
        <p:txBody>
          <a:bodyPr/>
          <a:lstStyle/>
          <a:p>
            <a:r>
              <a:rPr kumimoji="1" lang="en-US" altLang="ja-JP" sz="4000" dirty="0" smtClean="0">
                <a:effectLst>
                  <a:outerShdw blurRad="38100" dist="38100" dir="2700000" algn="tl">
                    <a:srgbClr val="000000">
                      <a:alpha val="43137"/>
                    </a:srgbClr>
                  </a:outerShdw>
                </a:effectLst>
              </a:rPr>
              <a:t>Poster Session</a:t>
            </a:r>
            <a:endParaRPr kumimoji="1" lang="ja-JP"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910893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flipH="1">
            <a:off x="4067175" y="3357563"/>
            <a:ext cx="720725"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7171" name="Text Box 3"/>
          <p:cNvSpPr txBox="1">
            <a:spLocks noChangeArrowheads="1"/>
          </p:cNvSpPr>
          <p:nvPr/>
        </p:nvSpPr>
        <p:spPr bwMode="auto">
          <a:xfrm>
            <a:off x="3563938" y="5445125"/>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50000"/>
              </a:spcBef>
              <a:spcAft>
                <a:spcPct val="0"/>
              </a:spcAft>
            </a:pPr>
            <a:r>
              <a:rPr lang="en-US" altLang="ja-JP" b="1">
                <a:solidFill>
                  <a:srgbClr val="003366"/>
                </a:solidFill>
                <a:latin typeface="Tahoma" pitchFamily="34" charset="0"/>
                <a:cs typeface="Tahoma" pitchFamily="34" charset="0"/>
              </a:rPr>
              <a:t>TOKYO</a:t>
            </a:r>
          </a:p>
        </p:txBody>
      </p:sp>
      <p:sp>
        <p:nvSpPr>
          <p:cNvPr id="7172" name="Line 4"/>
          <p:cNvSpPr>
            <a:spLocks noChangeShapeType="1"/>
          </p:cNvSpPr>
          <p:nvPr/>
        </p:nvSpPr>
        <p:spPr bwMode="auto">
          <a:xfrm>
            <a:off x="4859338" y="3357563"/>
            <a:ext cx="151765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7173" name="Text Box 5"/>
          <p:cNvSpPr txBox="1">
            <a:spLocks noChangeArrowheads="1"/>
          </p:cNvSpPr>
          <p:nvPr/>
        </p:nvSpPr>
        <p:spPr bwMode="auto">
          <a:xfrm>
            <a:off x="6011863" y="5229225"/>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50000"/>
              </a:spcBef>
              <a:spcAft>
                <a:spcPct val="0"/>
              </a:spcAft>
            </a:pPr>
            <a:r>
              <a:rPr lang="en-US" altLang="ja-JP" b="1">
                <a:solidFill>
                  <a:srgbClr val="003366"/>
                </a:solidFill>
                <a:latin typeface="Tahoma" pitchFamily="34" charset="0"/>
                <a:cs typeface="Tahoma" pitchFamily="34" charset="0"/>
              </a:rPr>
              <a:t>Chiba City</a:t>
            </a:r>
          </a:p>
        </p:txBody>
      </p:sp>
      <p:sp>
        <p:nvSpPr>
          <p:cNvPr id="7174" name="Oval 6"/>
          <p:cNvSpPr>
            <a:spLocks noChangeArrowheads="1"/>
          </p:cNvSpPr>
          <p:nvPr/>
        </p:nvSpPr>
        <p:spPr bwMode="auto">
          <a:xfrm>
            <a:off x="4500563" y="3141663"/>
            <a:ext cx="719137" cy="6477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charset="-128"/>
              </a:defRPr>
            </a:lvl1pPr>
            <a:lvl2pPr marL="742950" indent="-285750" eaLnBrk="0" hangingPunct="0">
              <a:defRPr kumimoji="1">
                <a:solidFill>
                  <a:schemeClr val="tx1"/>
                </a:solidFill>
                <a:latin typeface="Verdana" pitchFamily="34" charset="0"/>
                <a:ea typeface="ＭＳ Ｐゴシック" charset="-128"/>
              </a:defRPr>
            </a:lvl2pPr>
            <a:lvl3pPr marL="1143000" indent="-228600" eaLnBrk="0" hangingPunct="0">
              <a:defRPr kumimoji="1">
                <a:solidFill>
                  <a:schemeClr val="tx1"/>
                </a:solidFill>
                <a:latin typeface="Verdana" pitchFamily="34" charset="0"/>
                <a:ea typeface="ＭＳ Ｐゴシック" charset="-128"/>
              </a:defRPr>
            </a:lvl3pPr>
            <a:lvl4pPr marL="1600200" indent="-228600" eaLnBrk="0" hangingPunct="0">
              <a:defRPr kumimoji="1">
                <a:solidFill>
                  <a:schemeClr val="tx1"/>
                </a:solidFill>
                <a:latin typeface="Verdana" pitchFamily="34" charset="0"/>
                <a:ea typeface="ＭＳ Ｐゴシック" charset="-128"/>
              </a:defRPr>
            </a:lvl4pPr>
            <a:lvl5pPr marL="2057400" indent="-228600" eaLnBrk="0" hangingPunct="0">
              <a:defRPr kumimoji="1">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fontAlgn="base" hangingPunct="1">
              <a:spcBef>
                <a:spcPct val="0"/>
              </a:spcBef>
              <a:spcAft>
                <a:spcPct val="0"/>
              </a:spcAft>
            </a:pPr>
            <a:endParaRPr lang="ja-JP" altLang="en-US">
              <a:solidFill>
                <a:srgbClr val="003366"/>
              </a:solidFill>
            </a:endParaRPr>
          </a:p>
        </p:txBody>
      </p:sp>
      <p:sp>
        <p:nvSpPr>
          <p:cNvPr id="93191" name="Text Box 7"/>
          <p:cNvSpPr txBox="1">
            <a:spLocks noChangeArrowheads="1"/>
          </p:cNvSpPr>
          <p:nvPr/>
        </p:nvSpPr>
        <p:spPr bwMode="auto">
          <a:xfrm>
            <a:off x="5580063" y="1700213"/>
            <a:ext cx="1871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ja-JP" sz="3600" b="1">
                <a:solidFill>
                  <a:srgbClr val="003366"/>
                </a:solidFill>
                <a:effectLst>
                  <a:outerShdw blurRad="38100" dist="38100" dir="2700000" algn="tl">
                    <a:srgbClr val="000000"/>
                  </a:outerShdw>
                </a:effectLst>
                <a:latin typeface="Tahoma" pitchFamily="34" charset="0"/>
                <a:cs typeface="Tahoma" pitchFamily="34" charset="0"/>
              </a:rPr>
              <a:t>JAPAN</a:t>
            </a:r>
          </a:p>
        </p:txBody>
      </p:sp>
      <p:pic>
        <p:nvPicPr>
          <p:cNvPr id="93194" name="Picture 10" descr="関東地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0"/>
            <a:ext cx="62642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5" name="Line 11"/>
          <p:cNvSpPr>
            <a:spLocks noChangeShapeType="1"/>
          </p:cNvSpPr>
          <p:nvPr/>
        </p:nvSpPr>
        <p:spPr bwMode="auto">
          <a:xfrm flipH="1" flipV="1">
            <a:off x="1258888" y="3933825"/>
            <a:ext cx="3529012" cy="71438"/>
          </a:xfrm>
          <a:prstGeom prst="line">
            <a:avLst/>
          </a:prstGeom>
          <a:noFill/>
          <a:ln w="508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
        <p:nvSpPr>
          <p:cNvPr id="93196" name="Text Box 12"/>
          <p:cNvSpPr txBox="1">
            <a:spLocks noChangeArrowheads="1"/>
          </p:cNvSpPr>
          <p:nvPr/>
        </p:nvSpPr>
        <p:spPr bwMode="auto">
          <a:xfrm>
            <a:off x="0" y="3644900"/>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ja-JP" sz="2400" b="1">
                <a:solidFill>
                  <a:srgbClr val="003366"/>
                </a:solidFill>
                <a:effectLst>
                  <a:outerShdw blurRad="38100" dist="38100" dir="2700000" algn="tl">
                    <a:srgbClr val="000000"/>
                  </a:outerShdw>
                </a:effectLst>
                <a:latin typeface="Tahoma" pitchFamily="34" charset="0"/>
                <a:cs typeface="Tahoma" pitchFamily="34" charset="0"/>
              </a:rPr>
              <a:t>TOKYO</a:t>
            </a:r>
          </a:p>
        </p:txBody>
      </p:sp>
      <p:sp>
        <p:nvSpPr>
          <p:cNvPr id="93197" name="Text Box 13"/>
          <p:cNvSpPr txBox="1">
            <a:spLocks noChangeArrowheads="1"/>
          </p:cNvSpPr>
          <p:nvPr/>
        </p:nvSpPr>
        <p:spPr bwMode="auto">
          <a:xfrm>
            <a:off x="7702550" y="4581525"/>
            <a:ext cx="1441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ja-JP" sz="2400" b="1">
                <a:solidFill>
                  <a:srgbClr val="003366"/>
                </a:solidFill>
                <a:effectLst>
                  <a:outerShdw blurRad="38100" dist="38100" dir="2700000" algn="tl">
                    <a:srgbClr val="000000"/>
                  </a:outerShdw>
                </a:effectLst>
                <a:latin typeface="Tahoma" pitchFamily="34" charset="0"/>
                <a:cs typeface="Tahoma" pitchFamily="34" charset="0"/>
              </a:rPr>
              <a:t>CHIBA CITY</a:t>
            </a:r>
          </a:p>
        </p:txBody>
      </p:sp>
      <p:pic>
        <p:nvPicPr>
          <p:cNvPr id="93199" name="Picture 15" descr="千葉市動物公園ホームページ">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373688"/>
            <a:ext cx="1763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16" descr="千葉市動物公園ホームページ">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t="-9512" r="75797" b="8647"/>
          <a:stretch>
            <a:fillRect/>
          </a:stretch>
        </p:blipFill>
        <p:spPr bwMode="auto">
          <a:xfrm rot="-2226116">
            <a:off x="4211638" y="2636838"/>
            <a:ext cx="31559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8" name="Line 14"/>
          <p:cNvSpPr>
            <a:spLocks noChangeShapeType="1"/>
          </p:cNvSpPr>
          <p:nvPr/>
        </p:nvSpPr>
        <p:spPr bwMode="auto">
          <a:xfrm>
            <a:off x="5724525" y="4292600"/>
            <a:ext cx="2087563" cy="504825"/>
          </a:xfrm>
          <a:prstGeom prst="line">
            <a:avLst/>
          </a:prstGeom>
          <a:noFill/>
          <a:ln w="508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a:solidFill>
                <a:srgbClr val="003366"/>
              </a:solidFill>
              <a:latin typeface="Verdana" pitchFamily="34" charset="0"/>
            </a:endParaRPr>
          </a:p>
        </p:txBody>
      </p:sp>
    </p:spTree>
    <p:extLst>
      <p:ext uri="{BB962C8B-B14F-4D97-AF65-F5344CB8AC3E}">
        <p14:creationId xmlns:p14="http://schemas.microsoft.com/office/powerpoint/2010/main" val="3581115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194"/>
                                        </p:tgtEl>
                                        <p:attrNameLst>
                                          <p:attrName>style.visibility</p:attrName>
                                        </p:attrNameLst>
                                      </p:cBhvr>
                                      <p:to>
                                        <p:strVal val="visible"/>
                                      </p:to>
                                    </p:set>
                                    <p:anim calcmode="lin" valueType="num">
                                      <p:cBhvr>
                                        <p:cTn id="7" dur="2000" fill="hold"/>
                                        <p:tgtEl>
                                          <p:spTgt spid="93194"/>
                                        </p:tgtEl>
                                        <p:attrNameLst>
                                          <p:attrName>ppt_w</p:attrName>
                                        </p:attrNameLst>
                                      </p:cBhvr>
                                      <p:tavLst>
                                        <p:tav tm="0">
                                          <p:val>
                                            <p:strVal val="#ppt_w*0.70"/>
                                          </p:val>
                                        </p:tav>
                                        <p:tav tm="100000">
                                          <p:val>
                                            <p:strVal val="#ppt_w"/>
                                          </p:val>
                                        </p:tav>
                                      </p:tavLst>
                                    </p:anim>
                                    <p:anim calcmode="lin" valueType="num">
                                      <p:cBhvr>
                                        <p:cTn id="8" dur="2000" fill="hold"/>
                                        <p:tgtEl>
                                          <p:spTgt spid="93194"/>
                                        </p:tgtEl>
                                        <p:attrNameLst>
                                          <p:attrName>ppt_h</p:attrName>
                                        </p:attrNameLst>
                                      </p:cBhvr>
                                      <p:tavLst>
                                        <p:tav tm="0">
                                          <p:val>
                                            <p:strVal val="#ppt_h"/>
                                          </p:val>
                                        </p:tav>
                                        <p:tav tm="100000">
                                          <p:val>
                                            <p:strVal val="#ppt_h"/>
                                          </p:val>
                                        </p:tav>
                                      </p:tavLst>
                                    </p:anim>
                                    <p:animEffect transition="in" filter="fade">
                                      <p:cBhvr>
                                        <p:cTn id="9" dur="2000"/>
                                        <p:tgtEl>
                                          <p:spTgt spid="931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93196"/>
                                        </p:tgtEl>
                                        <p:attrNameLst>
                                          <p:attrName>style.visibility</p:attrName>
                                        </p:attrNameLst>
                                      </p:cBhvr>
                                      <p:to>
                                        <p:strVal val="visible"/>
                                      </p:to>
                                    </p:set>
                                    <p:animEffect transition="in" filter="strips(downRight)">
                                      <p:cBhvr>
                                        <p:cTn id="14" dur="500"/>
                                        <p:tgtEl>
                                          <p:spTgt spid="93196"/>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3195"/>
                                        </p:tgtEl>
                                        <p:attrNameLst>
                                          <p:attrName>style.visibility</p:attrName>
                                        </p:attrNameLst>
                                      </p:cBhvr>
                                      <p:to>
                                        <p:strVal val="visible"/>
                                      </p:to>
                                    </p:set>
                                    <p:animEffect transition="in" filter="strips(downRight)">
                                      <p:cBhvr>
                                        <p:cTn id="17" dur="500"/>
                                        <p:tgtEl>
                                          <p:spTgt spid="93195"/>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3197"/>
                                        </p:tgtEl>
                                        <p:attrNameLst>
                                          <p:attrName>style.visibility</p:attrName>
                                        </p:attrNameLst>
                                      </p:cBhvr>
                                      <p:to>
                                        <p:strVal val="visible"/>
                                      </p:to>
                                    </p:set>
                                    <p:animEffect transition="in" filter="strips(downLeft)">
                                      <p:cBhvr>
                                        <p:cTn id="20" dur="500"/>
                                        <p:tgtEl>
                                          <p:spTgt spid="9319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93198"/>
                                        </p:tgtEl>
                                        <p:attrNameLst>
                                          <p:attrName>style.visibility</p:attrName>
                                        </p:attrNameLst>
                                      </p:cBhvr>
                                      <p:to>
                                        <p:strVal val="visible"/>
                                      </p:to>
                                    </p:set>
                                    <p:animEffect transition="in" filter="strips(downLeft)">
                                      <p:cBhvr>
                                        <p:cTn id="23" dur="500"/>
                                        <p:tgtEl>
                                          <p:spTgt spid="931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93199"/>
                                        </p:tgtEl>
                                        <p:attrNameLst>
                                          <p:attrName>style.visibility</p:attrName>
                                        </p:attrNameLst>
                                      </p:cBhvr>
                                      <p:to>
                                        <p:strVal val="visible"/>
                                      </p:to>
                                    </p:set>
                                    <p:animEffect transition="in" filter="fade">
                                      <p:cBhvr>
                                        <p:cTn id="28" dur="2000"/>
                                        <p:tgtEl>
                                          <p:spTgt spid="93199"/>
                                        </p:tgtEl>
                                      </p:cBhvr>
                                    </p:animEffect>
                                  </p:childTnLst>
                                </p:cTn>
                              </p:par>
                              <p:par>
                                <p:cTn id="29" presetID="10" presetClass="entr" presetSubtype="0" fill="hold" nodeType="withEffect">
                                  <p:stCondLst>
                                    <p:cond delay="0"/>
                                  </p:stCondLst>
                                  <p:childTnLst>
                                    <p:set>
                                      <p:cBhvr>
                                        <p:cTn id="30" dur="1" fill="hold">
                                          <p:stCondLst>
                                            <p:cond delay="0"/>
                                          </p:stCondLst>
                                        </p:cTn>
                                        <p:tgtEl>
                                          <p:spTgt spid="93200"/>
                                        </p:tgtEl>
                                        <p:attrNameLst>
                                          <p:attrName>style.visibility</p:attrName>
                                        </p:attrNameLst>
                                      </p:cBhvr>
                                      <p:to>
                                        <p:strVal val="visible"/>
                                      </p:to>
                                    </p:set>
                                    <p:animEffect transition="in" filter="fade">
                                      <p:cBhvr>
                                        <p:cTn id="31" dur="2000"/>
                                        <p:tgtEl>
                                          <p:spTgt spid="932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nodeType="clickEffect">
                                  <p:stCondLst>
                                    <p:cond delay="0"/>
                                  </p:stCondLst>
                                  <p:childTnLst>
                                    <p:animEffect transition="out" filter="fade">
                                      <p:cBhvr>
                                        <p:cTn id="35" dur="2000"/>
                                        <p:tgtEl>
                                          <p:spTgt spid="93200"/>
                                        </p:tgtEl>
                                      </p:cBhvr>
                                    </p:animEffect>
                                    <p:set>
                                      <p:cBhvr>
                                        <p:cTn id="36" dur="1" fill="hold">
                                          <p:stCondLst>
                                            <p:cond delay="1999"/>
                                          </p:stCondLst>
                                        </p:cTn>
                                        <p:tgtEl>
                                          <p:spTgt spid="93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5" grpId="0" animBg="1"/>
      <p:bldP spid="93196" grpId="0"/>
      <p:bldP spid="93197" grpId="0"/>
      <p:bldP spid="931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40" y="162856"/>
            <a:ext cx="8771348" cy="6578512"/>
          </a:xfrm>
        </p:spPr>
      </p:pic>
      <p:sp>
        <p:nvSpPr>
          <p:cNvPr id="2" name="タイトル 1"/>
          <p:cNvSpPr>
            <a:spLocks noGrp="1"/>
          </p:cNvSpPr>
          <p:nvPr>
            <p:ph type="title"/>
          </p:nvPr>
        </p:nvSpPr>
        <p:spPr>
          <a:xfrm>
            <a:off x="323528" y="260648"/>
            <a:ext cx="7125113" cy="924475"/>
          </a:xfrm>
        </p:spPr>
        <p:txBody>
          <a:bodyPr/>
          <a:lstStyle/>
          <a:p>
            <a:r>
              <a:rPr kumimoji="1" lang="en-US" altLang="ja-JP" dirty="0" smtClean="0">
                <a:solidFill>
                  <a:srgbClr val="0000FF"/>
                </a:solidFill>
                <a:effectLst>
                  <a:outerShdw blurRad="38100" dist="38100" dir="2700000" algn="tl">
                    <a:srgbClr val="000000">
                      <a:alpha val="43137"/>
                    </a:srgbClr>
                  </a:outerShdw>
                </a:effectLst>
              </a:rPr>
              <a:t>Poster Presenters</a:t>
            </a:r>
            <a:endParaRPr kumimoji="1" lang="ja-JP" alt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491795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81" y="144854"/>
            <a:ext cx="8699599" cy="6524699"/>
          </a:xfrm>
        </p:spPr>
      </p:pic>
      <p:sp>
        <p:nvSpPr>
          <p:cNvPr id="5" name="円/楕円 4"/>
          <p:cNvSpPr/>
          <p:nvPr/>
        </p:nvSpPr>
        <p:spPr>
          <a:xfrm>
            <a:off x="395536" y="332656"/>
            <a:ext cx="82089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115616" y="332656"/>
            <a:ext cx="6211506" cy="881068"/>
          </a:xfrm>
        </p:spPr>
        <p:txBody>
          <a:bodyPr/>
          <a:lstStyle/>
          <a:p>
            <a:r>
              <a:rPr kumimoji="1" lang="en-US" altLang="ja-JP" sz="4000" dirty="0" smtClean="0">
                <a:effectLst>
                  <a:outerShdw blurRad="38100" dist="38100" dir="2700000" algn="tl">
                    <a:srgbClr val="000000">
                      <a:alpha val="43137"/>
                    </a:srgbClr>
                  </a:outerShdw>
                </a:effectLst>
              </a:rPr>
              <a:t>A Big Group Workshop</a:t>
            </a:r>
            <a:endParaRPr kumimoji="1" lang="ja-JP" altLang="en-US" sz="4000" dirty="0">
              <a:effectLst>
                <a:outerShdw blurRad="38100" dist="38100" dir="2700000" algn="tl">
                  <a:srgbClr val="000000">
                    <a:alpha val="43137"/>
                  </a:srgbClr>
                </a:outerShdw>
              </a:effectLst>
            </a:endParaRPr>
          </a:p>
        </p:txBody>
      </p:sp>
      <p:sp>
        <p:nvSpPr>
          <p:cNvPr id="3" name="正方形/長方形 2"/>
          <p:cNvSpPr/>
          <p:nvPr/>
        </p:nvSpPr>
        <p:spPr>
          <a:xfrm>
            <a:off x="303413" y="3933056"/>
            <a:ext cx="8393158" cy="2954655"/>
          </a:xfrm>
          <a:prstGeom prst="rect">
            <a:avLst/>
          </a:prstGeom>
        </p:spPr>
        <p:txBody>
          <a:bodyPr wrap="square">
            <a:spAutoFit/>
          </a:bodyPr>
          <a:lstStyle/>
          <a:p>
            <a:r>
              <a:rPr lang="en-US" altLang="ja-JP" sz="2400" dirty="0"/>
              <a:t>The workshop was conducted under the direction of Mr. Yoichi </a:t>
            </a:r>
            <a:r>
              <a:rPr lang="en-US" altLang="ja-JP" sz="2400" dirty="0" err="1"/>
              <a:t>Sadotomo</a:t>
            </a:r>
            <a:r>
              <a:rPr lang="en-US" altLang="ja-JP" sz="2400" dirty="0"/>
              <a:t> (</a:t>
            </a:r>
            <a:r>
              <a:rPr lang="en-US" altLang="ja-JP" sz="2400" dirty="0" err="1"/>
              <a:t>Nihondaira</a:t>
            </a:r>
            <a:r>
              <a:rPr lang="en-US" altLang="ja-JP" sz="2400" dirty="0"/>
              <a:t> Zoo Guide </a:t>
            </a:r>
            <a:r>
              <a:rPr lang="en-US" altLang="ja-JP" sz="2400" dirty="0" smtClean="0"/>
              <a:t>volunteer/ Now Fulltime Lecture of </a:t>
            </a:r>
            <a:r>
              <a:rPr lang="en-US" altLang="ja-JP" sz="2400" dirty="0" err="1" smtClean="0"/>
              <a:t>Teikyo</a:t>
            </a:r>
            <a:r>
              <a:rPr lang="en-US" altLang="ja-JP" sz="2400" dirty="0" smtClean="0"/>
              <a:t> University of Science). </a:t>
            </a:r>
            <a:r>
              <a:rPr lang="en-US" altLang="ja-JP" sz="2400" dirty="0"/>
              <a:t>In small groups, new approaches were discussed and opinions were actively exchanged based on research presentations, tours of facilities and the constructed network of participants, etc.</a:t>
            </a:r>
          </a:p>
          <a:p>
            <a:endParaRPr lang="en-US" altLang="ja-JP" dirty="0"/>
          </a:p>
        </p:txBody>
      </p:sp>
      <p:sp>
        <p:nvSpPr>
          <p:cNvPr id="6" name="下矢印 5"/>
          <p:cNvSpPr/>
          <p:nvPr/>
        </p:nvSpPr>
        <p:spPr>
          <a:xfrm rot="1541239">
            <a:off x="1968167" y="1984458"/>
            <a:ext cx="432048" cy="6276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7268456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29" y="44624"/>
            <a:ext cx="8939367" cy="6704526"/>
          </a:xfrm>
        </p:spPr>
      </p:pic>
      <p:sp>
        <p:nvSpPr>
          <p:cNvPr id="5" name="円/楕円 4"/>
          <p:cNvSpPr/>
          <p:nvPr/>
        </p:nvSpPr>
        <p:spPr>
          <a:xfrm>
            <a:off x="179512" y="65043"/>
            <a:ext cx="6120680"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3379" y="137051"/>
            <a:ext cx="5506774" cy="924475"/>
          </a:xfrm>
        </p:spPr>
        <p:txBody>
          <a:bodyPr/>
          <a:lstStyle/>
          <a:p>
            <a:r>
              <a:rPr kumimoji="1" lang="en-US" altLang="ja-JP" dirty="0" smtClean="0"/>
              <a:t>A Small Group Workshop</a:t>
            </a:r>
            <a:endParaRPr kumimoji="1" lang="ja-JP" altLang="en-US" dirty="0"/>
          </a:p>
        </p:txBody>
      </p:sp>
      <p:sp>
        <p:nvSpPr>
          <p:cNvPr id="6" name="正方形/長方形 5"/>
          <p:cNvSpPr/>
          <p:nvPr/>
        </p:nvSpPr>
        <p:spPr>
          <a:xfrm>
            <a:off x="179512" y="4869160"/>
            <a:ext cx="8352928" cy="1815882"/>
          </a:xfrm>
          <a:prstGeom prst="rect">
            <a:avLst/>
          </a:prstGeom>
        </p:spPr>
        <p:txBody>
          <a:bodyPr wrap="square">
            <a:spAutoFit/>
          </a:bodyPr>
          <a:lstStyle/>
          <a:p>
            <a:r>
              <a:rPr lang="en-US" altLang="ja-JP" sz="2800" dirty="0">
                <a:solidFill>
                  <a:srgbClr val="FFFF00"/>
                </a:solidFill>
              </a:rPr>
              <a:t>Ms. Akemi Matsumoto (Institute of teaching materials for Animals, Pocket)  “Collaboration with School Education and Assessment of Its Educational Effect on Children”</a:t>
            </a:r>
          </a:p>
        </p:txBody>
      </p:sp>
      <p:sp>
        <p:nvSpPr>
          <p:cNvPr id="7" name="下矢印 6"/>
          <p:cNvSpPr/>
          <p:nvPr/>
        </p:nvSpPr>
        <p:spPr>
          <a:xfrm rot="1541239">
            <a:off x="4817357" y="1340768"/>
            <a:ext cx="432048" cy="6276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8278739"/>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6632"/>
            <a:ext cx="8736970" cy="6552728"/>
          </a:xfrm>
        </p:spPr>
      </p:pic>
      <p:sp>
        <p:nvSpPr>
          <p:cNvPr id="2" name="タイトル 1"/>
          <p:cNvSpPr>
            <a:spLocks noGrp="1"/>
          </p:cNvSpPr>
          <p:nvPr>
            <p:ph type="title"/>
          </p:nvPr>
        </p:nvSpPr>
        <p:spPr>
          <a:xfrm>
            <a:off x="1043608" y="404664"/>
            <a:ext cx="7595006" cy="924475"/>
          </a:xfrm>
        </p:spPr>
        <p:txBody>
          <a:bodyPr/>
          <a:lstStyle/>
          <a:p>
            <a:r>
              <a:rPr kumimoji="1" lang="en-US" altLang="ja-JP" dirty="0" smtClean="0">
                <a:effectLst>
                  <a:outerShdw blurRad="38100" dist="38100" dir="2700000" algn="tl">
                    <a:srgbClr val="000000">
                      <a:alpha val="43137"/>
                    </a:srgbClr>
                  </a:outerShdw>
                </a:effectLst>
              </a:rPr>
              <a:t>Japanese Style Get-together Party</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452493"/>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72846"/>
            <a:ext cx="8867617" cy="6650713"/>
          </a:xfrm>
        </p:spPr>
      </p:pic>
      <p:sp>
        <p:nvSpPr>
          <p:cNvPr id="5" name="円/楕円 4"/>
          <p:cNvSpPr/>
          <p:nvPr/>
        </p:nvSpPr>
        <p:spPr>
          <a:xfrm>
            <a:off x="179512" y="27518"/>
            <a:ext cx="6624736" cy="1673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43231" y="401925"/>
            <a:ext cx="7125113" cy="924475"/>
          </a:xfrm>
        </p:spPr>
        <p:txBody>
          <a:bodyPr/>
          <a:lstStyle/>
          <a:p>
            <a:r>
              <a:rPr kumimoji="1" lang="en-US" altLang="ja-JP" dirty="0" smtClean="0"/>
              <a:t>Farewell Party (Singing each countries song!)</a:t>
            </a:r>
            <a:endParaRPr kumimoji="1" lang="ja-JP" altLang="en-US" dirty="0"/>
          </a:p>
        </p:txBody>
      </p:sp>
    </p:spTree>
    <p:extLst>
      <p:ext uri="{BB962C8B-B14F-4D97-AF65-F5344CB8AC3E}">
        <p14:creationId xmlns:p14="http://schemas.microsoft.com/office/powerpoint/2010/main" val="291960426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6606"/>
            <a:ext cx="8784976" cy="6588732"/>
          </a:xfrm>
        </p:spPr>
      </p:pic>
      <p:sp>
        <p:nvSpPr>
          <p:cNvPr id="5" name="円/楕円 4"/>
          <p:cNvSpPr/>
          <p:nvPr/>
        </p:nvSpPr>
        <p:spPr>
          <a:xfrm>
            <a:off x="179512" y="27518"/>
            <a:ext cx="6624736" cy="1673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543231" y="401925"/>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kern="1200">
                <a:solidFill>
                  <a:schemeClr val="tx1"/>
                </a:solidFill>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mtClean="0"/>
              <a:t>Farewell Party (Singing each countries song!)</a:t>
            </a:r>
            <a:endParaRPr lang="ja-JP" altLang="en-US" dirty="0"/>
          </a:p>
        </p:txBody>
      </p:sp>
    </p:spTree>
    <p:extLst>
      <p:ext uri="{BB962C8B-B14F-4D97-AF65-F5344CB8AC3E}">
        <p14:creationId xmlns:p14="http://schemas.microsoft.com/office/powerpoint/2010/main" val="2241230461"/>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18" y="72009"/>
            <a:ext cx="8892478" cy="6669359"/>
          </a:xfrm>
        </p:spPr>
      </p:pic>
      <p:sp>
        <p:nvSpPr>
          <p:cNvPr id="5" name="角丸四角形吹き出し 4"/>
          <p:cNvSpPr/>
          <p:nvPr/>
        </p:nvSpPr>
        <p:spPr>
          <a:xfrm>
            <a:off x="2411760" y="1340768"/>
            <a:ext cx="5112568" cy="1440160"/>
          </a:xfrm>
          <a:prstGeom prst="wedgeRoundRectCallout">
            <a:avLst>
              <a:gd name="adj1" fmla="val -45874"/>
              <a:gd name="adj2" fmla="val 665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555776" y="1484784"/>
            <a:ext cx="4752528" cy="1077218"/>
          </a:xfrm>
          <a:prstGeom prst="rect">
            <a:avLst/>
          </a:prstGeom>
          <a:noFill/>
        </p:spPr>
        <p:txBody>
          <a:bodyPr wrap="square" rtlCol="0">
            <a:spAutoFit/>
          </a:bodyPr>
          <a:lstStyle/>
          <a:p>
            <a:r>
              <a:rPr kumimoji="1" lang="en-US" altLang="ja-JP" sz="3200" dirty="0" smtClean="0"/>
              <a:t>Thank yo</a:t>
            </a:r>
            <a:r>
              <a:rPr lang="en-US" altLang="ja-JP" sz="3200" dirty="0" smtClean="0"/>
              <a:t>u for coming to Fukuoka, Japan!</a:t>
            </a:r>
            <a:endParaRPr kumimoji="1" lang="ja-JP" altLang="en-US" sz="3200" dirty="0"/>
          </a:p>
        </p:txBody>
      </p:sp>
    </p:spTree>
    <p:extLst>
      <p:ext uri="{BB962C8B-B14F-4D97-AF65-F5344CB8AC3E}">
        <p14:creationId xmlns:p14="http://schemas.microsoft.com/office/powerpoint/2010/main" val="645091899"/>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9442" y="1052737"/>
            <a:ext cx="7811030" cy="1728192"/>
          </a:xfrm>
        </p:spPr>
        <p:txBody>
          <a:bodyPr/>
          <a:lstStyle/>
          <a:p>
            <a:r>
              <a:rPr lang="en-US" altLang="ja-JP" dirty="0" smtClean="0">
                <a:solidFill>
                  <a:schemeClr val="bg1"/>
                </a:solidFill>
              </a:rPr>
              <a:t>The 5</a:t>
            </a:r>
            <a:r>
              <a:rPr lang="en-US" altLang="ja-JP" baseline="30000" dirty="0" smtClean="0">
                <a:solidFill>
                  <a:schemeClr val="bg1"/>
                </a:solidFill>
              </a:rPr>
              <a:t>th</a:t>
            </a:r>
            <a:r>
              <a:rPr lang="en-US" altLang="ja-JP" dirty="0" smtClean="0">
                <a:solidFill>
                  <a:schemeClr val="bg1"/>
                </a:solidFill>
              </a:rPr>
              <a:t> AZEC 2015</a:t>
            </a:r>
            <a:r>
              <a:rPr lang="ja-JP" altLang="en-US" dirty="0"/>
              <a:t/>
            </a:r>
            <a:br>
              <a:rPr lang="ja-JP" altLang="en-US" dirty="0"/>
            </a:br>
            <a:r>
              <a:rPr lang="ja-JP" altLang="en-US" dirty="0">
                <a:solidFill>
                  <a:schemeClr val="bg1"/>
                </a:solidFill>
              </a:rPr>
              <a:t>　</a:t>
            </a:r>
            <a:r>
              <a:rPr lang="en-US" altLang="ja-JP" dirty="0" smtClean="0">
                <a:solidFill>
                  <a:schemeClr val="bg1"/>
                </a:solidFill>
              </a:rPr>
              <a:t>@ Seoul Zoo, South Korea</a:t>
            </a:r>
            <a:endParaRPr kumimoji="1" lang="ja-JP" altLang="en-US" dirty="0"/>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725144"/>
            <a:ext cx="3291643" cy="182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Hiro TAKAHASHI\Desktop\宏之のファイル\AZEC\AZEC 7th Thailand (2019)\KeyNoteSpeech\第5回AZEC(韓国ソウル大会)\image of AZEC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120056"/>
            <a:ext cx="43624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567726"/>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04664"/>
            <a:ext cx="7125113" cy="1284515"/>
          </a:xfrm>
        </p:spPr>
        <p:txBody>
          <a:bodyPr/>
          <a:lstStyle/>
          <a:p>
            <a:r>
              <a:rPr kumimoji="1" lang="en-US" altLang="ja-JP" sz="4000" dirty="0" smtClean="0"/>
              <a:t>AZEC 2015, Seoul, </a:t>
            </a:r>
            <a:br>
              <a:rPr kumimoji="1" lang="en-US" altLang="ja-JP" sz="4000" dirty="0" smtClean="0"/>
            </a:br>
            <a:r>
              <a:rPr lang="en-US" altLang="ja-JP" sz="4000" dirty="0"/>
              <a:t> </a:t>
            </a:r>
            <a:r>
              <a:rPr lang="en-US" altLang="ja-JP" sz="4000" dirty="0" smtClean="0"/>
              <a:t>              </a:t>
            </a:r>
            <a:r>
              <a:rPr kumimoji="1" lang="en-US" altLang="ja-JP" sz="4000" dirty="0" smtClean="0"/>
              <a:t>South Korea</a:t>
            </a:r>
            <a:endParaRPr kumimoji="1" lang="ja-JP" altLang="en-US" sz="4000" dirty="0"/>
          </a:p>
        </p:txBody>
      </p:sp>
      <p:sp>
        <p:nvSpPr>
          <p:cNvPr id="3" name="コンテンツ プレースホルダー 2"/>
          <p:cNvSpPr>
            <a:spLocks noGrp="1"/>
          </p:cNvSpPr>
          <p:nvPr>
            <p:ph idx="1"/>
          </p:nvPr>
        </p:nvSpPr>
        <p:spPr>
          <a:xfrm>
            <a:off x="1043608" y="1844824"/>
            <a:ext cx="7522997" cy="4699509"/>
          </a:xfrm>
        </p:spPr>
        <p:txBody>
          <a:bodyPr>
            <a:normAutofit/>
          </a:bodyPr>
          <a:lstStyle/>
          <a:p>
            <a:r>
              <a:rPr lang="en-US" altLang="ja-JP" sz="3200" dirty="0" smtClean="0"/>
              <a:t>Theme: </a:t>
            </a:r>
          </a:p>
          <a:p>
            <a:pPr marL="0" indent="0">
              <a:buNone/>
            </a:pPr>
            <a:r>
              <a:rPr lang="en-US" altLang="ja-JP" sz="3200" dirty="0"/>
              <a:t> </a:t>
            </a:r>
            <a:r>
              <a:rPr lang="en-US" altLang="ja-JP" sz="3200" dirty="0" smtClean="0"/>
              <a:t>   Conserving </a:t>
            </a:r>
            <a:r>
              <a:rPr lang="en-US" altLang="ja-JP" sz="3200" dirty="0"/>
              <a:t>the Natural </a:t>
            </a:r>
            <a:r>
              <a:rPr lang="en-US" altLang="ja-JP" sz="3200" dirty="0" smtClean="0"/>
              <a:t>  </a:t>
            </a:r>
          </a:p>
          <a:p>
            <a:pPr marL="0" indent="0">
              <a:buNone/>
            </a:pPr>
            <a:r>
              <a:rPr lang="en-US" altLang="ja-JP" sz="3200" dirty="0"/>
              <a:t> </a:t>
            </a:r>
            <a:r>
              <a:rPr lang="en-US" altLang="ja-JP" sz="3200" dirty="0" smtClean="0"/>
              <a:t>   Environment </a:t>
            </a:r>
            <a:r>
              <a:rPr lang="en-US" altLang="ja-JP" sz="3200" dirty="0"/>
              <a:t>and Biodiversity </a:t>
            </a:r>
            <a:r>
              <a:rPr lang="en-US" altLang="ja-JP" sz="3200" dirty="0" smtClean="0"/>
              <a:t>  </a:t>
            </a:r>
          </a:p>
          <a:p>
            <a:pPr marL="0" indent="0">
              <a:buNone/>
            </a:pPr>
            <a:r>
              <a:rPr lang="en-US" altLang="ja-JP" sz="3200" dirty="0"/>
              <a:t> </a:t>
            </a:r>
            <a:r>
              <a:rPr lang="en-US" altLang="ja-JP" sz="3200" dirty="0" smtClean="0"/>
              <a:t>   in Asia </a:t>
            </a:r>
          </a:p>
          <a:p>
            <a:pPr marL="0" indent="0">
              <a:buNone/>
            </a:pPr>
            <a:r>
              <a:rPr lang="en-US" altLang="ja-JP" sz="3200" dirty="0"/>
              <a:t> </a:t>
            </a:r>
            <a:r>
              <a:rPr lang="en-US" altLang="ja-JP" sz="3200" dirty="0" smtClean="0"/>
              <a:t>   - Biodiversity</a:t>
            </a:r>
            <a:r>
              <a:rPr lang="en-US" altLang="ja-JP" sz="3200" dirty="0"/>
              <a:t>: Embrace it, </a:t>
            </a:r>
            <a:endParaRPr lang="en-US" altLang="ja-JP" sz="3200" dirty="0" smtClean="0"/>
          </a:p>
          <a:p>
            <a:pPr marL="0" indent="0">
              <a:buNone/>
            </a:pPr>
            <a:r>
              <a:rPr lang="en-US" altLang="ja-JP" sz="3200" dirty="0" smtClean="0"/>
              <a:t>                         Share </a:t>
            </a:r>
            <a:r>
              <a:rPr lang="en-US" altLang="ja-JP" sz="3200" dirty="0"/>
              <a:t>it, </a:t>
            </a:r>
            <a:endParaRPr lang="en-US" altLang="ja-JP" sz="3200" dirty="0" smtClean="0"/>
          </a:p>
          <a:p>
            <a:pPr marL="0" indent="0">
              <a:buNone/>
            </a:pPr>
            <a:r>
              <a:rPr lang="en-US" altLang="ja-JP" sz="3200" dirty="0"/>
              <a:t> </a:t>
            </a:r>
            <a:r>
              <a:rPr lang="en-US" altLang="ja-JP" sz="3200" dirty="0" smtClean="0"/>
              <a:t>                        Celebrate </a:t>
            </a:r>
            <a:r>
              <a:rPr lang="en-US" altLang="ja-JP" sz="3200" dirty="0"/>
              <a:t>it</a:t>
            </a:r>
            <a:r>
              <a:rPr lang="en-US" altLang="ja-JP" sz="3200" dirty="0" smtClean="0"/>
              <a:t>! –</a:t>
            </a:r>
            <a:endParaRPr kumimoji="1" lang="ja-JP" altLang="en-US" dirty="0"/>
          </a:p>
        </p:txBody>
      </p:sp>
      <p:pic>
        <p:nvPicPr>
          <p:cNvPr id="4" name="Picture 2" descr="C:\Users\Hiro TAKAHASHI\Desktop\宏之のファイル\AZEC\AZEC 7th Thailand (2019)\KeyNoteSpeech\第5回AZEC(韓国ソウル大会)\image of AZEC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5431"/>
            <a:ext cx="2973313" cy="107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727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2626"/>
            <a:ext cx="8771606" cy="6578705"/>
          </a:xfrm>
        </p:spPr>
      </p:pic>
      <p:sp>
        <p:nvSpPr>
          <p:cNvPr id="2" name="タイトル 1"/>
          <p:cNvSpPr>
            <a:spLocks noGrp="1"/>
          </p:cNvSpPr>
          <p:nvPr>
            <p:ph type="title"/>
          </p:nvPr>
        </p:nvSpPr>
        <p:spPr>
          <a:xfrm>
            <a:off x="467544" y="332656"/>
            <a:ext cx="7125113" cy="924475"/>
          </a:xfrm>
        </p:spPr>
        <p:txBody>
          <a:bodyPr/>
          <a:lstStyle/>
          <a:p>
            <a:r>
              <a:rPr lang="en-US" altLang="ja-JP" dirty="0" err="1" smtClean="0">
                <a:effectLst>
                  <a:outerShdw blurRad="38100" dist="38100" dir="2700000" algn="tl">
                    <a:srgbClr val="000000">
                      <a:alpha val="43137"/>
                    </a:srgbClr>
                  </a:outerShdw>
                </a:effectLst>
              </a:rPr>
              <a:t>Icebreking</a:t>
            </a:r>
            <a:r>
              <a:rPr kumimoji="1" lang="en-US" altLang="ja-JP" dirty="0" smtClean="0">
                <a:effectLst>
                  <a:outerShdw blurRad="38100" dist="38100" dir="2700000" algn="tl">
                    <a:srgbClr val="000000">
                      <a:alpha val="43137"/>
                    </a:srgbClr>
                  </a:outerShdw>
                </a:effectLst>
              </a:rPr>
              <a:t> Party</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44811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24" r="2618"/>
          <a:stretch/>
        </p:blipFill>
        <p:spPr bwMode="auto">
          <a:xfrm>
            <a:off x="35496" y="44624"/>
            <a:ext cx="9001000" cy="6785633"/>
          </a:xfrm>
          <a:prstGeom prst="rect">
            <a:avLst/>
          </a:prstGeom>
          <a:solidFill>
            <a:srgbClr val="FF66FF"/>
          </a:solidFill>
          <a:ln w="9525">
            <a:solidFill>
              <a:srgbClr val="92D050"/>
            </a:solidFill>
            <a:miter lim="800000"/>
            <a:headEnd/>
            <a:tailEnd/>
          </a:ln>
          <a:extLst/>
        </p:spPr>
      </p:pic>
      <p:pic>
        <p:nvPicPr>
          <p:cNvPr id="5" name="Picture 9" descr="千葉市動物公園ホームページ">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0" y="44624"/>
            <a:ext cx="322609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Hiro TAKAHASHI\Desktop\宏之のファイル\IZE\2016TemaikenZoo_Argentina\Oral presentation\rogo_jaza.png"/>
          <p:cNvPicPr>
            <a:picLocks noChangeAspect="1" noChangeArrowheads="1"/>
          </p:cNvPicPr>
          <p:nvPr/>
        </p:nvPicPr>
        <p:blipFill rotWithShape="1">
          <a:blip r:embed="rId6">
            <a:extLst>
              <a:ext uri="{28A0092B-C50C-407E-A947-70E740481C1C}">
                <a14:useLocalDpi xmlns:a14="http://schemas.microsoft.com/office/drawing/2010/main" val="0"/>
              </a:ext>
            </a:extLst>
          </a:blip>
          <a:srcRect r="81177"/>
          <a:stretch/>
        </p:blipFill>
        <p:spPr bwMode="auto">
          <a:xfrm>
            <a:off x="7440174" y="5519940"/>
            <a:ext cx="1489226" cy="12263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iro TAKAHASHI\Desktop\宏之のファイル\WAZA\WAZA_image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661248"/>
            <a:ext cx="2668705" cy="11521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5528039" y="2227082"/>
            <a:ext cx="1924281" cy="697862"/>
            <a:chOff x="5458482" y="1927731"/>
            <a:chExt cx="1924281" cy="697862"/>
          </a:xfrm>
        </p:grpSpPr>
        <p:sp>
          <p:nvSpPr>
            <p:cNvPr id="6" name="円/楕円 5"/>
            <p:cNvSpPr/>
            <p:nvPr/>
          </p:nvSpPr>
          <p:spPr>
            <a:xfrm rot="20103494">
              <a:off x="5458482" y="1927731"/>
              <a:ext cx="1924281" cy="69786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rot="20103494">
              <a:off x="5574638" y="2046258"/>
              <a:ext cx="1770339" cy="353943"/>
            </a:xfrm>
            <a:prstGeom prst="rect">
              <a:avLst/>
            </a:prstGeom>
            <a:noFill/>
            <a:ln>
              <a:noFill/>
            </a:ln>
          </p:spPr>
          <p:txBody>
            <a:bodyPr wrap="square" rtlCol="0">
              <a:spAutoFit/>
            </a:bodyPr>
            <a:lstStyle/>
            <a:p>
              <a:r>
                <a:rPr kumimoji="1" lang="en-US" altLang="ja-JP" sz="1700" dirty="0" smtClean="0">
                  <a:effectLst>
                    <a:outerShdw blurRad="38100" dist="38100" dir="2700000" algn="tl">
                      <a:srgbClr val="000000">
                        <a:alpha val="43137"/>
                      </a:srgbClr>
                    </a:outerShdw>
                  </a:effectLst>
                </a:rPr>
                <a:t>Primate Zone</a:t>
              </a:r>
              <a:endParaRPr kumimoji="1" lang="ja-JP" altLang="en-US" sz="1700" dirty="0">
                <a:effectLst>
                  <a:outerShdw blurRad="38100" dist="38100" dir="2700000" algn="tl">
                    <a:srgbClr val="000000">
                      <a:alpha val="43137"/>
                    </a:srgbClr>
                  </a:outerShdw>
                </a:effectLst>
              </a:endParaRPr>
            </a:p>
          </p:txBody>
        </p:sp>
      </p:grpSp>
      <p:sp>
        <p:nvSpPr>
          <p:cNvPr id="13" name="円/楕円 12"/>
          <p:cNvSpPr/>
          <p:nvPr/>
        </p:nvSpPr>
        <p:spPr>
          <a:xfrm rot="20103494">
            <a:off x="5194322" y="3196156"/>
            <a:ext cx="2369853" cy="726705"/>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rot="20103494">
            <a:off x="5231111" y="3422862"/>
            <a:ext cx="2254978" cy="338554"/>
          </a:xfrm>
          <a:prstGeom prst="rect">
            <a:avLst/>
          </a:prstGeom>
          <a:noFill/>
          <a:ln>
            <a:noFill/>
          </a:ln>
        </p:spPr>
        <p:txBody>
          <a:bodyPr wrap="square" rtlCol="0">
            <a:spAutoFit/>
          </a:bodyPr>
          <a:lstStyle/>
          <a:p>
            <a:r>
              <a:rPr kumimoji="1" lang="en-US" altLang="ja-JP" sz="1600" dirty="0" smtClean="0">
                <a:solidFill>
                  <a:schemeClr val="bg1"/>
                </a:solidFill>
                <a:effectLst>
                  <a:outerShdw blurRad="38100" dist="38100" dir="2700000" algn="tl">
                    <a:srgbClr val="000000">
                      <a:alpha val="43137"/>
                    </a:srgbClr>
                  </a:outerShdw>
                </a:effectLst>
              </a:rPr>
              <a:t>Animal Science Hall</a:t>
            </a:r>
            <a:endParaRPr kumimoji="1" lang="ja-JP" altLang="en-US" sz="1600" dirty="0">
              <a:solidFill>
                <a:schemeClr val="bg1"/>
              </a:solidFill>
              <a:effectLst>
                <a:outerShdw blurRad="38100" dist="38100" dir="2700000" algn="tl">
                  <a:srgbClr val="000000">
                    <a:alpha val="43137"/>
                  </a:srgbClr>
                </a:outerShdw>
              </a:effectLst>
            </a:endParaRPr>
          </a:p>
        </p:txBody>
      </p:sp>
      <p:grpSp>
        <p:nvGrpSpPr>
          <p:cNvPr id="15" name="グループ化 14"/>
          <p:cNvGrpSpPr/>
          <p:nvPr/>
        </p:nvGrpSpPr>
        <p:grpSpPr>
          <a:xfrm rot="20103494">
            <a:off x="4853598" y="4049627"/>
            <a:ext cx="1800200" cy="709130"/>
            <a:chOff x="6012160" y="2852936"/>
            <a:chExt cx="1800200" cy="369332"/>
          </a:xfrm>
          <a:solidFill>
            <a:srgbClr val="FF0000"/>
          </a:solidFill>
        </p:grpSpPr>
        <p:sp>
          <p:nvSpPr>
            <p:cNvPr id="16" name="円/楕円 15"/>
            <p:cNvSpPr/>
            <p:nvPr/>
          </p:nvSpPr>
          <p:spPr>
            <a:xfrm>
              <a:off x="6012160" y="2852936"/>
              <a:ext cx="1800200" cy="369332"/>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11212" y="2942334"/>
              <a:ext cx="1656184" cy="168312"/>
            </a:xfrm>
            <a:prstGeom prst="rect">
              <a:avLst/>
            </a:prstGeom>
            <a:noFill/>
            <a:ln>
              <a:noFill/>
            </a:ln>
          </p:spPr>
          <p:txBody>
            <a:bodyPr wrap="square" rtlCol="0">
              <a:spAutoFit/>
            </a:bodyPr>
            <a:lstStyle/>
            <a:p>
              <a:r>
                <a:rPr kumimoji="1" lang="en-US" altLang="ja-JP" sz="1500" dirty="0" smtClean="0">
                  <a:solidFill>
                    <a:schemeClr val="bg1"/>
                  </a:solidFill>
                  <a:effectLst>
                    <a:outerShdw blurRad="38100" dist="38100" dir="2700000" algn="tl">
                      <a:srgbClr val="000000">
                        <a:alpha val="43137"/>
                      </a:srgbClr>
                    </a:outerShdw>
                  </a:effectLst>
                </a:rPr>
                <a:t>Children’s Zoo</a:t>
              </a:r>
              <a:endParaRPr kumimoji="1" lang="ja-JP" altLang="en-US" sz="1500" dirty="0">
                <a:solidFill>
                  <a:schemeClr val="bg1"/>
                </a:solidFill>
                <a:effectLst>
                  <a:outerShdw blurRad="38100" dist="38100" dir="2700000" algn="tl">
                    <a:srgbClr val="000000">
                      <a:alpha val="43137"/>
                    </a:srgbClr>
                  </a:outerShdw>
                </a:effectLst>
              </a:endParaRPr>
            </a:p>
          </p:txBody>
        </p:sp>
      </p:grpSp>
      <p:grpSp>
        <p:nvGrpSpPr>
          <p:cNvPr id="19" name="グループ化 18"/>
          <p:cNvGrpSpPr/>
          <p:nvPr/>
        </p:nvGrpSpPr>
        <p:grpSpPr>
          <a:xfrm rot="20103494">
            <a:off x="3398774" y="3493501"/>
            <a:ext cx="2096434" cy="375057"/>
            <a:chOff x="6012160" y="2847211"/>
            <a:chExt cx="1982428" cy="375057"/>
          </a:xfrm>
          <a:solidFill>
            <a:srgbClr val="FF9900"/>
          </a:solidFill>
        </p:grpSpPr>
        <p:sp>
          <p:nvSpPr>
            <p:cNvPr id="20" name="円/楕円 19"/>
            <p:cNvSpPr/>
            <p:nvPr/>
          </p:nvSpPr>
          <p:spPr>
            <a:xfrm>
              <a:off x="6012160" y="2852936"/>
              <a:ext cx="1800200" cy="369332"/>
            </a:xfrm>
            <a:prstGeom prst="ellipse">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014682" y="2847211"/>
              <a:ext cx="1979906" cy="307777"/>
            </a:xfrm>
            <a:prstGeom prst="rect">
              <a:avLst/>
            </a:prstGeom>
            <a:noFill/>
            <a:ln>
              <a:noFill/>
            </a:ln>
          </p:spPr>
          <p:txBody>
            <a:bodyPr wrap="square" rtlCol="0">
              <a:spAutoFit/>
            </a:bodyPr>
            <a:lstStyle/>
            <a:p>
              <a:r>
                <a:rPr kumimoji="1" lang="en-US" altLang="ja-JP" sz="1400" dirty="0" smtClean="0">
                  <a:solidFill>
                    <a:schemeClr val="bg1"/>
                  </a:solidFill>
                  <a:effectLst>
                    <a:outerShdw blurRad="38100" dist="38100" dir="2700000" algn="tl">
                      <a:srgbClr val="000000">
                        <a:alpha val="43137"/>
                      </a:srgbClr>
                    </a:outerShdw>
                  </a:effectLst>
                </a:rPr>
                <a:t>Small Animals Zone</a:t>
              </a:r>
              <a:endParaRPr kumimoji="1" lang="ja-JP" altLang="en-US" sz="1400" dirty="0">
                <a:solidFill>
                  <a:schemeClr val="bg1"/>
                </a:solidFill>
                <a:effectLst>
                  <a:outerShdw blurRad="38100" dist="38100" dir="2700000" algn="tl">
                    <a:srgbClr val="000000">
                      <a:alpha val="43137"/>
                    </a:srgbClr>
                  </a:outerShdw>
                </a:effectLst>
              </a:endParaRPr>
            </a:p>
          </p:txBody>
        </p:sp>
      </p:grpSp>
      <p:grpSp>
        <p:nvGrpSpPr>
          <p:cNvPr id="22" name="グループ化 21"/>
          <p:cNvGrpSpPr/>
          <p:nvPr/>
        </p:nvGrpSpPr>
        <p:grpSpPr>
          <a:xfrm rot="20103494">
            <a:off x="2355608" y="4610031"/>
            <a:ext cx="2714443" cy="517994"/>
            <a:chOff x="6012160" y="2852936"/>
            <a:chExt cx="1800200" cy="369332"/>
          </a:xfrm>
          <a:solidFill>
            <a:srgbClr val="FFFF00"/>
          </a:solidFill>
        </p:grpSpPr>
        <p:sp>
          <p:nvSpPr>
            <p:cNvPr id="23" name="円/楕円 22"/>
            <p:cNvSpPr/>
            <p:nvPr/>
          </p:nvSpPr>
          <p:spPr>
            <a:xfrm>
              <a:off x="6012160" y="2852936"/>
              <a:ext cx="1800200" cy="369332"/>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065412" y="2917173"/>
              <a:ext cx="1656184" cy="263335"/>
            </a:xfrm>
            <a:prstGeom prst="rect">
              <a:avLst/>
            </a:prstGeom>
            <a:noFill/>
            <a:ln>
              <a:noFill/>
            </a:ln>
          </p:spPr>
          <p:txBody>
            <a:bodyPr wrap="square" rtlCol="0">
              <a:spAutoFit/>
            </a:bodyPr>
            <a:lstStyle/>
            <a:p>
              <a:r>
                <a:rPr lang="en-US" altLang="ja-JP" dirty="0" smtClean="0">
                  <a:solidFill>
                    <a:schemeClr val="bg1"/>
                  </a:solidFill>
                  <a:effectLst>
                    <a:outerShdw blurRad="38100" dist="38100" dir="2700000" algn="tl">
                      <a:srgbClr val="000000">
                        <a:alpha val="43137"/>
                      </a:srgbClr>
                    </a:outerShdw>
                  </a:effectLst>
                </a:rPr>
                <a:t>Under Construction</a:t>
              </a:r>
              <a:endParaRPr kumimoji="1" lang="ja-JP" altLang="en-US" dirty="0">
                <a:solidFill>
                  <a:schemeClr val="bg1"/>
                </a:solidFill>
                <a:effectLst>
                  <a:outerShdw blurRad="38100" dist="38100" dir="2700000" algn="tl">
                    <a:srgbClr val="000000">
                      <a:alpha val="43137"/>
                    </a:srgbClr>
                  </a:outerShdw>
                </a:effectLst>
              </a:endParaRPr>
            </a:p>
          </p:txBody>
        </p:sp>
      </p:grpSp>
      <p:grpSp>
        <p:nvGrpSpPr>
          <p:cNvPr id="25" name="グループ化 24"/>
          <p:cNvGrpSpPr/>
          <p:nvPr/>
        </p:nvGrpSpPr>
        <p:grpSpPr>
          <a:xfrm rot="20103494">
            <a:off x="3278861" y="1621612"/>
            <a:ext cx="2200708" cy="743023"/>
            <a:chOff x="6012160" y="2852936"/>
            <a:chExt cx="1800200" cy="369332"/>
          </a:xfrm>
          <a:solidFill>
            <a:srgbClr val="00B0F0"/>
          </a:solidFill>
        </p:grpSpPr>
        <p:sp>
          <p:nvSpPr>
            <p:cNvPr id="26" name="円/楕円 25"/>
            <p:cNvSpPr/>
            <p:nvPr/>
          </p:nvSpPr>
          <p:spPr>
            <a:xfrm>
              <a:off x="6012160" y="2852936"/>
              <a:ext cx="1800200" cy="369332"/>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02642" y="2879753"/>
              <a:ext cx="1656184" cy="290672"/>
            </a:xfrm>
            <a:prstGeom prst="rect">
              <a:avLst/>
            </a:prstGeom>
            <a:noFill/>
            <a:ln>
              <a:noFill/>
            </a:ln>
          </p:spPr>
          <p:txBody>
            <a:bodyPr wrap="square" rtlCol="0">
              <a:spAutoFit/>
            </a:bodyPr>
            <a:lstStyle/>
            <a:p>
              <a:r>
                <a:rPr kumimoji="1" lang="en-US" altLang="ja-JP" sz="1600" b="1" dirty="0" smtClean="0">
                  <a:solidFill>
                    <a:schemeClr val="bg1"/>
                  </a:solidFill>
                </a:rPr>
                <a:t>Avian &amp; Aquatic Zone</a:t>
              </a:r>
              <a:endParaRPr kumimoji="1" lang="ja-JP" altLang="en-US" sz="1600" b="1" dirty="0">
                <a:solidFill>
                  <a:schemeClr val="bg1"/>
                </a:solidFill>
              </a:endParaRPr>
            </a:p>
          </p:txBody>
        </p:sp>
      </p:grpSp>
      <p:grpSp>
        <p:nvGrpSpPr>
          <p:cNvPr id="28" name="グループ化 27"/>
          <p:cNvGrpSpPr/>
          <p:nvPr/>
        </p:nvGrpSpPr>
        <p:grpSpPr>
          <a:xfrm rot="20103494">
            <a:off x="1399516" y="2621082"/>
            <a:ext cx="2197081" cy="632375"/>
            <a:chOff x="6012160" y="2852936"/>
            <a:chExt cx="1800200" cy="369332"/>
          </a:xfrm>
          <a:solidFill>
            <a:srgbClr val="00B050"/>
          </a:solidFill>
        </p:grpSpPr>
        <p:sp>
          <p:nvSpPr>
            <p:cNvPr id="29" name="円/楕円 28"/>
            <p:cNvSpPr/>
            <p:nvPr/>
          </p:nvSpPr>
          <p:spPr>
            <a:xfrm>
              <a:off x="6012160" y="2852936"/>
              <a:ext cx="1800200" cy="3693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147661" y="2931542"/>
              <a:ext cx="1656184" cy="215704"/>
            </a:xfrm>
            <a:prstGeom prst="rect">
              <a:avLst/>
            </a:prstGeom>
            <a:noFill/>
            <a:ln>
              <a:noFill/>
            </a:ln>
          </p:spPr>
          <p:txBody>
            <a:bodyPr wrap="square" rtlCol="0">
              <a:spAutoFit/>
            </a:bodyPr>
            <a:lstStyle/>
            <a:p>
              <a:r>
                <a:rPr kumimoji="1" lang="en-US" altLang="ja-JP" b="1" dirty="0" smtClean="0">
                  <a:solidFill>
                    <a:schemeClr val="bg1"/>
                  </a:solidFill>
                </a:rPr>
                <a:t>Steppe Zone</a:t>
              </a:r>
              <a:endParaRPr kumimoji="1" lang="ja-JP" altLang="en-US" b="1" dirty="0">
                <a:solidFill>
                  <a:schemeClr val="bg1"/>
                </a:solidFill>
              </a:endParaRPr>
            </a:p>
          </p:txBody>
        </p:sp>
      </p:grpSp>
      <p:pic>
        <p:nvPicPr>
          <p:cNvPr id="3" name="Picture 2" descr="C:\Users\Hiro TAKAHASHI\Desktop\宏之のファイル\IZE\2016TemaikenZoo_Argentina\Oral presentation\pictures\IZE Logo Complet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6375" y="127818"/>
            <a:ext cx="1036105" cy="20050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239557" y="908721"/>
            <a:ext cx="1740155" cy="954107"/>
            <a:chOff x="239557" y="908720"/>
            <a:chExt cx="1740155" cy="1535781"/>
          </a:xfrm>
        </p:grpSpPr>
        <p:sp>
          <p:nvSpPr>
            <p:cNvPr id="9" name="角丸四角形 8"/>
            <p:cNvSpPr/>
            <p:nvPr/>
          </p:nvSpPr>
          <p:spPr>
            <a:xfrm>
              <a:off x="239557" y="908720"/>
              <a:ext cx="1740155" cy="95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39557" y="908720"/>
              <a:ext cx="1668147" cy="1535781"/>
            </a:xfrm>
            <a:prstGeom prst="rect">
              <a:avLst/>
            </a:prstGeom>
            <a:noFill/>
          </p:spPr>
          <p:txBody>
            <a:bodyPr wrap="square" rtlCol="0">
              <a:spAutoFit/>
            </a:bodyPr>
            <a:lstStyle/>
            <a:p>
              <a:r>
                <a:rPr lang="ja-JP" altLang="en-US" sz="2800" b="1" dirty="0"/>
                <a:t> </a:t>
              </a:r>
              <a:r>
                <a:rPr kumimoji="1" lang="en-US" altLang="ja-JP" sz="2800" b="1" dirty="0" smtClean="0">
                  <a:solidFill>
                    <a:schemeClr val="bg1"/>
                  </a:solidFill>
                </a:rPr>
                <a:t>33 ha.</a:t>
              </a:r>
            </a:p>
            <a:p>
              <a:endParaRPr kumimoji="1" lang="ja-JP" altLang="en-US" sz="2800" b="1" dirty="0"/>
            </a:p>
          </p:txBody>
        </p:sp>
      </p:grpSp>
      <p:grpSp>
        <p:nvGrpSpPr>
          <p:cNvPr id="32" name="グループ化 31"/>
          <p:cNvGrpSpPr/>
          <p:nvPr/>
        </p:nvGrpSpPr>
        <p:grpSpPr>
          <a:xfrm>
            <a:off x="7164288" y="3724257"/>
            <a:ext cx="1872208" cy="1201390"/>
            <a:chOff x="239557" y="908720"/>
            <a:chExt cx="1845738" cy="954107"/>
          </a:xfrm>
        </p:grpSpPr>
        <p:sp>
          <p:nvSpPr>
            <p:cNvPr id="33" name="角丸四角形 32"/>
            <p:cNvSpPr/>
            <p:nvPr/>
          </p:nvSpPr>
          <p:spPr>
            <a:xfrm>
              <a:off x="239557" y="908720"/>
              <a:ext cx="1740155" cy="95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388281" y="1043641"/>
              <a:ext cx="1697014" cy="659952"/>
            </a:xfrm>
            <a:prstGeom prst="rect">
              <a:avLst/>
            </a:prstGeom>
            <a:noFill/>
          </p:spPr>
          <p:txBody>
            <a:bodyPr wrap="square" rtlCol="0">
              <a:spAutoFit/>
            </a:bodyPr>
            <a:lstStyle/>
            <a:p>
              <a:r>
                <a:rPr kumimoji="1" lang="en-US" altLang="ja-JP" sz="2400" b="1" dirty="0" smtClean="0">
                  <a:solidFill>
                    <a:schemeClr val="bg1"/>
                  </a:solidFill>
                </a:rPr>
                <a:t>Opened in 1985</a:t>
              </a:r>
              <a:r>
                <a:rPr kumimoji="1" lang="ja-JP" altLang="en-US" sz="2400" b="1" dirty="0" smtClean="0"/>
                <a:t>　　</a:t>
              </a:r>
              <a:endParaRPr kumimoji="1" lang="en-US" altLang="ja-JP" sz="2400" b="1" dirty="0" smtClean="0"/>
            </a:p>
          </p:txBody>
        </p:sp>
      </p:grpSp>
    </p:spTree>
    <p:extLst>
      <p:ext uri="{BB962C8B-B14F-4D97-AF65-F5344CB8AC3E}">
        <p14:creationId xmlns:p14="http://schemas.microsoft.com/office/powerpoint/2010/main" val="3131798766"/>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88640"/>
            <a:ext cx="8576419" cy="6432315"/>
          </a:xfrm>
        </p:spPr>
      </p:pic>
      <p:sp>
        <p:nvSpPr>
          <p:cNvPr id="7" name="円/楕円 6"/>
          <p:cNvSpPr/>
          <p:nvPr/>
        </p:nvSpPr>
        <p:spPr>
          <a:xfrm>
            <a:off x="251520" y="188640"/>
            <a:ext cx="7920880"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467544" y="332656"/>
            <a:ext cx="7704856"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kern="1200">
                <a:solidFill>
                  <a:schemeClr val="tx1"/>
                </a:solidFill>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dirty="0" err="1" smtClean="0">
                <a:effectLst>
                  <a:outerShdw blurRad="38100" dist="38100" dir="2700000" algn="tl">
                    <a:srgbClr val="000000">
                      <a:alpha val="43137"/>
                    </a:srgbClr>
                  </a:outerShdw>
                </a:effectLst>
              </a:rPr>
              <a:t>Icebreking</a:t>
            </a:r>
            <a:r>
              <a:rPr lang="en-US" altLang="ja-JP" dirty="0" smtClean="0">
                <a:effectLst>
                  <a:outerShdw blurRad="38100" dist="38100" dir="2700000" algn="tl">
                    <a:srgbClr val="000000">
                      <a:alpha val="43137"/>
                    </a:srgbClr>
                  </a:outerShdw>
                </a:effectLst>
              </a:rPr>
              <a:t> Party (Japanese friends)</a:t>
            </a:r>
            <a:endParaRPr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1759590"/>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82" y="162663"/>
            <a:ext cx="8771606" cy="6578705"/>
          </a:xfrm>
        </p:spPr>
      </p:pic>
      <p:sp>
        <p:nvSpPr>
          <p:cNvPr id="5" name="円/楕円 4"/>
          <p:cNvSpPr/>
          <p:nvPr/>
        </p:nvSpPr>
        <p:spPr>
          <a:xfrm>
            <a:off x="539552" y="188640"/>
            <a:ext cx="7920880"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43608" y="476672"/>
            <a:ext cx="7125113" cy="924475"/>
          </a:xfrm>
        </p:spPr>
        <p:txBody>
          <a:bodyPr/>
          <a:lstStyle/>
          <a:p>
            <a:r>
              <a:rPr kumimoji="1" lang="en-US" altLang="ja-JP" dirty="0" smtClean="0"/>
              <a:t>Korean’s executive members and invited guests</a:t>
            </a:r>
            <a:endParaRPr kumimoji="1" lang="ja-JP" altLang="en-US" dirty="0"/>
          </a:p>
        </p:txBody>
      </p:sp>
    </p:spTree>
    <p:extLst>
      <p:ext uri="{BB962C8B-B14F-4D97-AF65-F5344CB8AC3E}">
        <p14:creationId xmlns:p14="http://schemas.microsoft.com/office/powerpoint/2010/main" val="159255196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640960" cy="6480720"/>
          </a:xfrm>
        </p:spPr>
      </p:pic>
      <p:sp>
        <p:nvSpPr>
          <p:cNvPr id="5" name="円/楕円 4"/>
          <p:cNvSpPr/>
          <p:nvPr/>
        </p:nvSpPr>
        <p:spPr>
          <a:xfrm>
            <a:off x="251520" y="332656"/>
            <a:ext cx="172819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95536" y="260648"/>
            <a:ext cx="7125113" cy="924475"/>
          </a:xfrm>
        </p:spPr>
        <p:txBody>
          <a:bodyPr/>
          <a:lstStyle/>
          <a:p>
            <a:r>
              <a:rPr kumimoji="1" lang="en-US" altLang="ja-JP" dirty="0" smtClean="0">
                <a:effectLst>
                  <a:outerShdw blurRad="38100" dist="38100" dir="2700000" algn="tl">
                    <a:srgbClr val="000000">
                      <a:alpha val="43137"/>
                    </a:srgbClr>
                  </a:outerShdw>
                </a:effectLst>
              </a:rPr>
              <a:t>Venue</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403486"/>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96656"/>
            <a:ext cx="5037539" cy="6716720"/>
          </a:xfrm>
        </p:spPr>
      </p:pic>
      <p:sp>
        <p:nvSpPr>
          <p:cNvPr id="2" name="タイトル 1"/>
          <p:cNvSpPr>
            <a:spLocks noGrp="1"/>
          </p:cNvSpPr>
          <p:nvPr>
            <p:ph type="title"/>
          </p:nvPr>
        </p:nvSpPr>
        <p:spPr>
          <a:xfrm>
            <a:off x="323528" y="188640"/>
            <a:ext cx="8640960" cy="924475"/>
          </a:xfrm>
        </p:spPr>
        <p:txBody>
          <a:bodyPr/>
          <a:lstStyle/>
          <a:p>
            <a:r>
              <a:rPr kumimoji="1" lang="en-US" altLang="ja-JP" dirty="0" smtClean="0"/>
              <a:t>Dr. David Chen was the first presenter  </a:t>
            </a:r>
            <a:endParaRPr kumimoji="1" lang="ja-JP" altLang="en-US" dirty="0"/>
          </a:p>
        </p:txBody>
      </p:sp>
    </p:spTree>
    <p:extLst>
      <p:ext uri="{BB962C8B-B14F-4D97-AF65-F5344CB8AC3E}">
        <p14:creationId xmlns:p14="http://schemas.microsoft.com/office/powerpoint/2010/main" val="1024566855"/>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29" y="108850"/>
            <a:ext cx="8939367" cy="6704526"/>
          </a:xfrm>
        </p:spPr>
      </p:pic>
      <p:sp>
        <p:nvSpPr>
          <p:cNvPr id="2" name="タイトル 1"/>
          <p:cNvSpPr>
            <a:spLocks noGrp="1"/>
          </p:cNvSpPr>
          <p:nvPr>
            <p:ph type="title"/>
          </p:nvPr>
        </p:nvSpPr>
        <p:spPr/>
        <p:txBody>
          <a:bodyPr/>
          <a:lstStyle/>
          <a:p>
            <a:r>
              <a:rPr kumimoji="1" lang="en-US" altLang="ja-JP" dirty="0" smtClean="0"/>
              <a:t>Dr. Shin-Il JO</a:t>
            </a:r>
            <a:endParaRPr kumimoji="1" lang="ja-JP" altLang="en-US" dirty="0"/>
          </a:p>
        </p:txBody>
      </p:sp>
    </p:spTree>
    <p:extLst>
      <p:ext uri="{BB962C8B-B14F-4D97-AF65-F5344CB8AC3E}">
        <p14:creationId xmlns:p14="http://schemas.microsoft.com/office/powerpoint/2010/main" val="1017096318"/>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1" y="72846"/>
            <a:ext cx="8867617" cy="6650714"/>
          </a:xfrm>
        </p:spPr>
      </p:pic>
      <p:sp>
        <p:nvSpPr>
          <p:cNvPr id="2" name="タイトル 1"/>
          <p:cNvSpPr>
            <a:spLocks noGrp="1"/>
          </p:cNvSpPr>
          <p:nvPr>
            <p:ph type="title"/>
          </p:nvPr>
        </p:nvSpPr>
        <p:spPr>
          <a:xfrm>
            <a:off x="251520" y="116632"/>
            <a:ext cx="7125113" cy="924475"/>
          </a:xfrm>
        </p:spPr>
        <p:txBody>
          <a:bodyPr/>
          <a:lstStyle/>
          <a:p>
            <a:r>
              <a:rPr kumimoji="1" lang="en-US" altLang="ja-JP" dirty="0" smtClean="0"/>
              <a:t>Mr. </a:t>
            </a:r>
            <a:r>
              <a:rPr kumimoji="1" lang="en-US" altLang="ja-JP" dirty="0" err="1" smtClean="0"/>
              <a:t>Danudet</a:t>
            </a:r>
            <a:r>
              <a:rPr kumimoji="1" lang="en-US" altLang="ja-JP" dirty="0" smtClean="0"/>
              <a:t> “Danny” CHANHOM</a:t>
            </a:r>
            <a:endParaRPr kumimoji="1" lang="ja-JP" altLang="en-US" dirty="0"/>
          </a:p>
        </p:txBody>
      </p:sp>
    </p:spTree>
    <p:extLst>
      <p:ext uri="{BB962C8B-B14F-4D97-AF65-F5344CB8AC3E}">
        <p14:creationId xmlns:p14="http://schemas.microsoft.com/office/powerpoint/2010/main" val="3268687412"/>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4416"/>
            <a:ext cx="8918614" cy="6688961"/>
          </a:xfrm>
        </p:spPr>
      </p:pic>
      <p:sp>
        <p:nvSpPr>
          <p:cNvPr id="2" name="タイトル 1"/>
          <p:cNvSpPr>
            <a:spLocks noGrp="1"/>
          </p:cNvSpPr>
          <p:nvPr>
            <p:ph type="title"/>
          </p:nvPr>
        </p:nvSpPr>
        <p:spPr>
          <a:xfrm>
            <a:off x="323529" y="260648"/>
            <a:ext cx="1224135" cy="924475"/>
          </a:xfrm>
        </p:spPr>
        <p:txBody>
          <a:bodyPr/>
          <a:lstStyle/>
          <a:p>
            <a:r>
              <a:rPr kumimoji="1" lang="en-US" altLang="ja-JP" dirty="0" smtClean="0"/>
              <a:t>ZPO</a:t>
            </a:r>
            <a:endParaRPr kumimoji="1" lang="ja-JP" altLang="en-US" dirty="0"/>
          </a:p>
        </p:txBody>
      </p:sp>
    </p:spTree>
    <p:extLst>
      <p:ext uri="{BB962C8B-B14F-4D97-AF65-F5344CB8AC3E}">
        <p14:creationId xmlns:p14="http://schemas.microsoft.com/office/powerpoint/2010/main" val="2223548013"/>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b="24592"/>
          <a:stretch/>
        </p:blipFill>
        <p:spPr>
          <a:xfrm>
            <a:off x="2555776" y="23529"/>
            <a:ext cx="6477216" cy="6512423"/>
          </a:xfrm>
        </p:spPr>
      </p:pic>
      <p:sp>
        <p:nvSpPr>
          <p:cNvPr id="2" name="タイトル 1"/>
          <p:cNvSpPr>
            <a:spLocks noGrp="1"/>
          </p:cNvSpPr>
          <p:nvPr>
            <p:ph type="title"/>
          </p:nvPr>
        </p:nvSpPr>
        <p:spPr>
          <a:xfrm>
            <a:off x="107504" y="188640"/>
            <a:ext cx="7125113" cy="1944216"/>
          </a:xfrm>
        </p:spPr>
        <p:txBody>
          <a:bodyPr/>
          <a:lstStyle/>
          <a:p>
            <a:r>
              <a:rPr kumimoji="1" lang="en-US" altLang="ja-JP" dirty="0" smtClean="0"/>
              <a:t>Rachel had </a:t>
            </a:r>
            <a:br>
              <a:rPr kumimoji="1" lang="en-US" altLang="ja-JP" dirty="0" smtClean="0"/>
            </a:br>
            <a:r>
              <a:rPr kumimoji="1" lang="en-US" altLang="ja-JP" dirty="0" smtClean="0"/>
              <a:t>a keynote </a:t>
            </a:r>
            <a:br>
              <a:rPr kumimoji="1" lang="en-US" altLang="ja-JP" dirty="0" smtClean="0"/>
            </a:br>
            <a:r>
              <a:rPr kumimoji="1" lang="en-US" altLang="ja-JP" dirty="0" smtClean="0"/>
              <a:t>speech</a:t>
            </a:r>
            <a:endParaRPr kumimoji="1" lang="ja-JP" altLang="en-US" dirty="0"/>
          </a:p>
        </p:txBody>
      </p:sp>
    </p:spTree>
    <p:extLst>
      <p:ext uri="{BB962C8B-B14F-4D97-AF65-F5344CB8AC3E}">
        <p14:creationId xmlns:p14="http://schemas.microsoft.com/office/powerpoint/2010/main" val="2326898165"/>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502" y="116631"/>
            <a:ext cx="8808977" cy="6606733"/>
          </a:xfrm>
        </p:spPr>
      </p:pic>
      <p:sp>
        <p:nvSpPr>
          <p:cNvPr id="2" name="タイトル 1"/>
          <p:cNvSpPr>
            <a:spLocks noGrp="1"/>
          </p:cNvSpPr>
          <p:nvPr>
            <p:ph type="title"/>
          </p:nvPr>
        </p:nvSpPr>
        <p:spPr>
          <a:xfrm>
            <a:off x="251520" y="188640"/>
            <a:ext cx="7125113" cy="924475"/>
          </a:xfrm>
        </p:spPr>
        <p:txBody>
          <a:bodyPr/>
          <a:lstStyle/>
          <a:p>
            <a:r>
              <a:rPr kumimoji="1" lang="en-US" altLang="ja-JP" dirty="0" smtClean="0">
                <a:effectLst>
                  <a:outerShdw blurRad="38100" dist="38100" dir="2700000" algn="tl">
                    <a:srgbClr val="000000">
                      <a:alpha val="43137"/>
                    </a:srgbClr>
                  </a:outerShdw>
                </a:effectLst>
              </a:rPr>
              <a:t>The presenters were celebrated</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6353781"/>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25" y="108850"/>
            <a:ext cx="8843357" cy="6632518"/>
          </a:xfrm>
        </p:spPr>
      </p:pic>
      <p:sp>
        <p:nvSpPr>
          <p:cNvPr id="2" name="タイトル 1"/>
          <p:cNvSpPr>
            <a:spLocks noGrp="1"/>
          </p:cNvSpPr>
          <p:nvPr>
            <p:ph type="title"/>
          </p:nvPr>
        </p:nvSpPr>
        <p:spPr>
          <a:xfrm>
            <a:off x="755576" y="128261"/>
            <a:ext cx="7125113" cy="924475"/>
          </a:xfrm>
        </p:spPr>
        <p:txBody>
          <a:bodyPr/>
          <a:lstStyle/>
          <a:p>
            <a:r>
              <a:rPr kumimoji="1" lang="en-US" altLang="ja-JP" dirty="0" smtClean="0">
                <a:solidFill>
                  <a:srgbClr val="0000FF"/>
                </a:solidFill>
                <a:effectLst>
                  <a:outerShdw blurRad="38100" dist="38100" dir="2700000" algn="tl">
                    <a:srgbClr val="000000">
                      <a:alpha val="43137"/>
                    </a:srgbClr>
                  </a:outerShdw>
                </a:effectLst>
              </a:rPr>
              <a:t>Friends from Indonesia</a:t>
            </a:r>
            <a:endParaRPr kumimoji="1" lang="ja-JP" alt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251080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 y="2000250"/>
            <a:ext cx="9040813" cy="3865563"/>
          </a:xfrm>
        </p:spPr>
      </p:pic>
      <p:pic>
        <p:nvPicPr>
          <p:cNvPr id="2051" name="Picture 2" descr="C:\Users\Hiro TAKAHASHI\Desktop\宏之のファイル\Zoo教研\JZA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5859463"/>
            <a:ext cx="18351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23850" y="0"/>
            <a:ext cx="8569325" cy="198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a:defRPr/>
            </a:pP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The </a:t>
            </a:r>
            <a:r>
              <a:rPr lang="en-US" altLang="ja-JP" sz="3600" b="1" dirty="0">
                <a:solidFill>
                  <a:srgbClr val="FF0000"/>
                </a:solidFill>
                <a:latin typeface="Tahoma" panose="020B0604030504040204" pitchFamily="34" charset="0"/>
                <a:ea typeface="Tahoma" panose="020B0604030504040204" pitchFamily="34" charset="0"/>
                <a:cs typeface="Tahoma" panose="020B0604030504040204" pitchFamily="34" charset="0"/>
              </a:rPr>
              <a:t>J</a:t>
            </a: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apanese </a:t>
            </a:r>
            <a:r>
              <a:rPr lang="en-US" altLang="ja-JP" sz="3600" b="1" dirty="0">
                <a:solidFill>
                  <a:srgbClr val="FF0000"/>
                </a:solidFill>
                <a:latin typeface="Tahoma" panose="020B0604030504040204" pitchFamily="34" charset="0"/>
                <a:ea typeface="Tahoma" panose="020B0604030504040204" pitchFamily="34" charset="0"/>
                <a:cs typeface="Tahoma" panose="020B0604030504040204" pitchFamily="34" charset="0"/>
              </a:rPr>
              <a:t>Z</a:t>
            </a: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oo and </a:t>
            </a:r>
            <a:r>
              <a:rPr lang="en-US" altLang="ja-JP" sz="36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quarium </a:t>
            </a:r>
            <a:r>
              <a:rPr lang="en-US" altLang="ja-JP" sz="3600" b="1" dirty="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ducators (</a:t>
            </a:r>
            <a:r>
              <a:rPr lang="en-US" altLang="ja-JP" sz="3600" b="1" dirty="0">
                <a:solidFill>
                  <a:srgbClr val="FF0000"/>
                </a:solidFill>
                <a:latin typeface="Tahoma" panose="020B0604030504040204" pitchFamily="34" charset="0"/>
                <a:ea typeface="Tahoma" panose="020B0604030504040204" pitchFamily="34" charset="0"/>
                <a:cs typeface="Tahoma" panose="020B0604030504040204" pitchFamily="34" charset="0"/>
              </a:rPr>
              <a:t>JZAE</a:t>
            </a:r>
            <a:r>
              <a:rPr lang="en-US" altLang="ja-JP" sz="36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ja-JP" altLang="ja-JP" sz="3600" b="1" dirty="0">
              <a:solidFill>
                <a:srgbClr val="0033CC"/>
              </a:solidFill>
              <a:latin typeface="Tahoma" panose="020B0604030504040204" pitchFamily="34" charset="0"/>
              <a:cs typeface="Tahoma" panose="020B0604030504040204" pitchFamily="34" charset="0"/>
            </a:endParaRPr>
          </a:p>
          <a:p>
            <a:pPr>
              <a:defRPr/>
            </a:pPr>
            <a:r>
              <a:rPr lang="en-US" altLang="ja-JP" sz="2800" dirty="0">
                <a:solidFill>
                  <a:srgbClr val="0033CC"/>
                </a:solidFill>
                <a:latin typeface="Tahoma" panose="020B0604030504040204" pitchFamily="34" charset="0"/>
                <a:ea typeface="Tahoma" panose="020B0604030504040204" pitchFamily="34" charset="0"/>
                <a:cs typeface="Tahoma" panose="020B0604030504040204" pitchFamily="34" charset="0"/>
              </a:rPr>
              <a:t>– The most historic study group about zoo and aquarium education in Japan – </a:t>
            </a:r>
            <a:r>
              <a:rPr lang="en-US" altLang="ja-JP" sz="2800" kern="0" dirty="0" smtClean="0">
                <a:latin typeface="Tahoma" panose="020B0604030504040204" pitchFamily="34" charset="0"/>
                <a:ea typeface="Tahoma" panose="020B0604030504040204" pitchFamily="34" charset="0"/>
                <a:cs typeface="Tahoma" panose="020B0604030504040204" pitchFamily="34" charset="0"/>
              </a:rPr>
              <a:t> </a:t>
            </a:r>
          </a:p>
        </p:txBody>
      </p:sp>
      <p:sp>
        <p:nvSpPr>
          <p:cNvPr id="6" name="テキスト ボックス 5"/>
          <p:cNvSpPr txBox="1"/>
          <p:nvPr/>
        </p:nvSpPr>
        <p:spPr>
          <a:xfrm>
            <a:off x="4427984" y="5964031"/>
            <a:ext cx="2711698" cy="369887"/>
          </a:xfrm>
          <a:prstGeom prst="rect">
            <a:avLst/>
          </a:prstGeom>
          <a:noFill/>
        </p:spPr>
        <p:txBody>
          <a:bodyPr wrap="square">
            <a:spAutoFit/>
          </a:bodyPr>
          <a:lstStyle/>
          <a:p>
            <a:pPr>
              <a:defRPr/>
            </a:pPr>
            <a:r>
              <a:rPr lang="en-US" altLang="ja-JP" dirty="0">
                <a:solidFill>
                  <a:schemeClr val="bg1"/>
                </a:solidFill>
                <a:effectLst>
                  <a:outerShdw blurRad="38100" dist="38100" dir="2700000" algn="tl">
                    <a:srgbClr val="000000">
                      <a:alpha val="43137"/>
                    </a:srgbClr>
                  </a:outerShdw>
                </a:effectLst>
              </a:rPr>
              <a:t>©</a:t>
            </a:r>
            <a:r>
              <a:rPr lang="en-US" altLang="ja-JP" dirty="0" err="1">
                <a:solidFill>
                  <a:schemeClr val="bg1"/>
                </a:solidFill>
                <a:effectLst>
                  <a:outerShdw blurRad="38100" dist="38100" dir="2700000" algn="tl">
                    <a:srgbClr val="000000">
                      <a:alpha val="43137"/>
                    </a:srgbClr>
                  </a:outerShdw>
                </a:effectLst>
              </a:rPr>
              <a:t>Shigefumi</a:t>
            </a:r>
            <a:r>
              <a:rPr lang="ja-JP" altLang="en-US" dirty="0">
                <a:solidFill>
                  <a:schemeClr val="bg1"/>
                </a:solidFill>
                <a:effectLst>
                  <a:outerShdw blurRad="38100" dist="38100" dir="2700000" algn="tl">
                    <a:srgbClr val="000000">
                      <a:alpha val="43137"/>
                    </a:srgbClr>
                  </a:outerShdw>
                </a:effectLst>
              </a:rPr>
              <a:t>　</a:t>
            </a:r>
            <a:r>
              <a:rPr lang="en-US" altLang="ja-JP" dirty="0" err="1">
                <a:solidFill>
                  <a:schemeClr val="bg1"/>
                </a:solidFill>
                <a:effectLst>
                  <a:outerShdw blurRad="38100" dist="38100" dir="2700000" algn="tl">
                    <a:srgbClr val="000000">
                      <a:alpha val="43137"/>
                    </a:srgbClr>
                  </a:outerShdw>
                </a:effectLst>
              </a:rPr>
              <a:t>Kanao</a:t>
            </a:r>
            <a:endParaRPr lang="ja-JP" altLang="en-US" dirty="0">
              <a:solidFill>
                <a:schemeClr val="bg1"/>
              </a:solidFill>
              <a:effectLst>
                <a:outerShdw blurRad="38100" dist="38100" dir="2700000" algn="tl">
                  <a:srgbClr val="000000">
                    <a:alpha val="43137"/>
                  </a:srgbClr>
                </a:outerShdw>
              </a:effectLst>
            </a:endParaRPr>
          </a:p>
        </p:txBody>
      </p:sp>
      <p:sp>
        <p:nvSpPr>
          <p:cNvPr id="2" name="角丸四角形吹き出し 1"/>
          <p:cNvSpPr/>
          <p:nvPr/>
        </p:nvSpPr>
        <p:spPr>
          <a:xfrm>
            <a:off x="179512" y="5199092"/>
            <a:ext cx="3528392" cy="1320742"/>
          </a:xfrm>
          <a:prstGeom prst="wedgeRoundRectCallout">
            <a:avLst>
              <a:gd name="adj1" fmla="val 68449"/>
              <a:gd name="adj2" fmla="val -84998"/>
              <a:gd name="adj3" fmla="val 16667"/>
            </a:avLst>
          </a:prstGeom>
          <a:solidFill>
            <a:srgbClr val="33CCCC"/>
          </a:solidFill>
          <a:ln w="254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90043" y="5324506"/>
            <a:ext cx="2880320" cy="369332"/>
          </a:xfrm>
          <a:prstGeom prst="rect">
            <a:avLst/>
          </a:prstGeom>
          <a:noFill/>
        </p:spPr>
        <p:txBody>
          <a:bodyPr wrap="square" rtlCol="0">
            <a:spAutoFit/>
          </a:bodyPr>
          <a:lstStyle/>
          <a:p>
            <a:r>
              <a:rPr lang="en-US" altLang="ja-JP" dirty="0" smtClean="0">
                <a:solidFill>
                  <a:schemeClr val="bg1"/>
                </a:solidFill>
              </a:rPr>
              <a:t>We call ……</a:t>
            </a:r>
            <a:endParaRPr kumimoji="1" lang="ja-JP" altLang="en-US" dirty="0">
              <a:solidFill>
                <a:schemeClr val="bg1"/>
              </a:solidFill>
            </a:endParaRPr>
          </a:p>
        </p:txBody>
      </p:sp>
      <p:sp>
        <p:nvSpPr>
          <p:cNvPr id="4" name="テキスト ボックス 3"/>
          <p:cNvSpPr txBox="1"/>
          <p:nvPr/>
        </p:nvSpPr>
        <p:spPr>
          <a:xfrm>
            <a:off x="323850" y="5661248"/>
            <a:ext cx="3240360" cy="954107"/>
          </a:xfrm>
          <a:prstGeom prst="rect">
            <a:avLst/>
          </a:prstGeom>
          <a:noFill/>
        </p:spPr>
        <p:txBody>
          <a:bodyPr wrap="square" rtlCol="0">
            <a:spAutoFit/>
          </a:bodyPr>
          <a:lstStyle/>
          <a:p>
            <a:pPr algn="ctr"/>
            <a:r>
              <a:rPr kumimoji="1" lang="en-US" altLang="ja-JP" sz="2800" dirty="0" smtClean="0">
                <a:solidFill>
                  <a:schemeClr val="bg1"/>
                </a:solidFill>
              </a:rPr>
              <a:t>Zoo </a:t>
            </a:r>
            <a:r>
              <a:rPr kumimoji="1" lang="en-US" altLang="ja-JP" sz="2800" dirty="0" err="1" smtClean="0">
                <a:solidFill>
                  <a:schemeClr val="bg1"/>
                </a:solidFill>
              </a:rPr>
              <a:t>Kyoh</a:t>
            </a:r>
            <a:r>
              <a:rPr kumimoji="1" lang="en-US" altLang="ja-JP" sz="2800" dirty="0" smtClean="0">
                <a:solidFill>
                  <a:schemeClr val="bg1"/>
                </a:solidFill>
              </a:rPr>
              <a:t> Ken </a:t>
            </a:r>
            <a:r>
              <a:rPr kumimoji="1" lang="ja-JP" altLang="en-US" sz="2800" dirty="0" smtClean="0">
                <a:solidFill>
                  <a:schemeClr val="bg1"/>
                </a:solidFill>
              </a:rPr>
              <a:t>♪（</a:t>
            </a:r>
            <a:r>
              <a:rPr kumimoji="1" lang="en-US" altLang="ja-JP" sz="2800" dirty="0" smtClean="0">
                <a:solidFill>
                  <a:schemeClr val="bg1"/>
                </a:solidFill>
              </a:rPr>
              <a:t>Zoo</a:t>
            </a:r>
            <a:r>
              <a:rPr kumimoji="1" lang="ja-JP" altLang="en-US" sz="2800" dirty="0" smtClean="0">
                <a:solidFill>
                  <a:schemeClr val="bg1"/>
                </a:solidFill>
              </a:rPr>
              <a:t>教研）</a:t>
            </a:r>
            <a:endParaRPr kumimoji="1" lang="ja-JP" altLang="en-US" sz="2800" dirty="0">
              <a:solidFill>
                <a:schemeClr val="bg1"/>
              </a:solidFill>
            </a:endParaRPr>
          </a:p>
        </p:txBody>
      </p:sp>
    </p:spTree>
    <p:extLst>
      <p:ext uri="{BB962C8B-B14F-4D97-AF65-F5344CB8AC3E}">
        <p14:creationId xmlns:p14="http://schemas.microsoft.com/office/powerpoint/2010/main" val="2908541564"/>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440667"/>
            <a:ext cx="8496944" cy="6372709"/>
          </a:xfrm>
        </p:spPr>
      </p:pic>
      <p:sp>
        <p:nvSpPr>
          <p:cNvPr id="2" name="タイトル 1"/>
          <p:cNvSpPr>
            <a:spLocks noGrp="1"/>
          </p:cNvSpPr>
          <p:nvPr>
            <p:ph type="title"/>
          </p:nvPr>
        </p:nvSpPr>
        <p:spPr>
          <a:xfrm>
            <a:off x="179512" y="-243408"/>
            <a:ext cx="7125113" cy="924475"/>
          </a:xfrm>
        </p:spPr>
        <p:txBody>
          <a:bodyPr/>
          <a:lstStyle/>
          <a:p>
            <a:r>
              <a:rPr kumimoji="1" lang="en-US" altLang="ja-JP" dirty="0" smtClean="0"/>
              <a:t>The Entrance of Welcome Party</a:t>
            </a:r>
            <a:endParaRPr kumimoji="1" lang="ja-JP" altLang="en-US" dirty="0"/>
          </a:p>
        </p:txBody>
      </p:sp>
    </p:spTree>
    <p:extLst>
      <p:ext uri="{BB962C8B-B14F-4D97-AF65-F5344CB8AC3E}">
        <p14:creationId xmlns:p14="http://schemas.microsoft.com/office/powerpoint/2010/main" val="179377354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260648"/>
            <a:ext cx="8579585" cy="6434689"/>
          </a:xfrm>
        </p:spPr>
      </p:pic>
      <p:sp>
        <p:nvSpPr>
          <p:cNvPr id="5" name="円/楕円 4"/>
          <p:cNvSpPr/>
          <p:nvPr/>
        </p:nvSpPr>
        <p:spPr>
          <a:xfrm>
            <a:off x="467544" y="404664"/>
            <a:ext cx="460851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83568" y="476672"/>
            <a:ext cx="7125113" cy="924475"/>
          </a:xfrm>
        </p:spPr>
        <p:txBody>
          <a:bodyPr/>
          <a:lstStyle/>
          <a:p>
            <a:r>
              <a:rPr kumimoji="1" lang="en-US" altLang="ja-JP" sz="4000" dirty="0" smtClean="0">
                <a:effectLst>
                  <a:outerShdw blurRad="38100" dist="38100" dir="2700000" algn="tl">
                    <a:srgbClr val="000000">
                      <a:alpha val="43137"/>
                    </a:srgbClr>
                  </a:outerShdw>
                </a:effectLst>
              </a:rPr>
              <a:t>Welcome Party</a:t>
            </a:r>
            <a:endParaRPr kumimoji="1" lang="ja-JP"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5393814"/>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25" y="116632"/>
            <a:ext cx="8819355" cy="6614516"/>
          </a:xfrm>
        </p:spPr>
      </p:pic>
      <p:sp>
        <p:nvSpPr>
          <p:cNvPr id="5" name="円/楕円 4"/>
          <p:cNvSpPr/>
          <p:nvPr/>
        </p:nvSpPr>
        <p:spPr>
          <a:xfrm>
            <a:off x="971600" y="188640"/>
            <a:ext cx="5112568"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259632" y="116632"/>
            <a:ext cx="7125113" cy="924475"/>
          </a:xfrm>
        </p:spPr>
        <p:txBody>
          <a:bodyPr/>
          <a:lstStyle/>
          <a:p>
            <a:r>
              <a:rPr kumimoji="1" lang="en-US" altLang="ja-JP" dirty="0" smtClean="0"/>
              <a:t>Greetings from ZPO</a:t>
            </a:r>
            <a:endParaRPr kumimoji="1" lang="ja-JP" altLang="en-US" dirty="0"/>
          </a:p>
        </p:txBody>
      </p:sp>
    </p:spTree>
    <p:extLst>
      <p:ext uri="{BB962C8B-B14F-4D97-AF65-F5344CB8AC3E}">
        <p14:creationId xmlns:p14="http://schemas.microsoft.com/office/powerpoint/2010/main" val="733424670"/>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29" y="116632"/>
            <a:ext cx="8832980" cy="6624736"/>
          </a:xfrm>
        </p:spPr>
      </p:pic>
      <p:sp>
        <p:nvSpPr>
          <p:cNvPr id="2" name="タイトル 1"/>
          <p:cNvSpPr>
            <a:spLocks noGrp="1"/>
          </p:cNvSpPr>
          <p:nvPr>
            <p:ph type="title"/>
          </p:nvPr>
        </p:nvSpPr>
        <p:spPr>
          <a:xfrm>
            <a:off x="107504" y="5445224"/>
            <a:ext cx="9036496" cy="924475"/>
          </a:xfrm>
        </p:spPr>
        <p:txBody>
          <a:bodyPr/>
          <a:lstStyle/>
          <a:p>
            <a:r>
              <a:rPr kumimoji="1" lang="en-US" altLang="ja-JP" dirty="0" smtClean="0"/>
              <a:t>Poster Presentation about ZPO’s Volunteer</a:t>
            </a:r>
            <a:endParaRPr kumimoji="1" lang="ja-JP" altLang="en-US" dirty="0"/>
          </a:p>
        </p:txBody>
      </p:sp>
    </p:spTree>
    <p:extLst>
      <p:ext uri="{BB962C8B-B14F-4D97-AF65-F5344CB8AC3E}">
        <p14:creationId xmlns:p14="http://schemas.microsoft.com/office/powerpoint/2010/main" val="849367432"/>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116632"/>
            <a:ext cx="8832981" cy="6624736"/>
          </a:xfrm>
        </p:spPr>
      </p:pic>
      <p:sp>
        <p:nvSpPr>
          <p:cNvPr id="5" name="円/楕円 4"/>
          <p:cNvSpPr/>
          <p:nvPr/>
        </p:nvSpPr>
        <p:spPr>
          <a:xfrm>
            <a:off x="395536" y="116632"/>
            <a:ext cx="8424936"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09442" y="344285"/>
            <a:ext cx="7125113" cy="924475"/>
          </a:xfrm>
        </p:spPr>
        <p:txBody>
          <a:bodyPr/>
          <a:lstStyle/>
          <a:p>
            <a:r>
              <a:rPr kumimoji="1" lang="en-US" altLang="ja-JP" dirty="0" smtClean="0">
                <a:effectLst>
                  <a:outerShdw blurRad="38100" dist="38100" dir="2700000" algn="tl">
                    <a:srgbClr val="000000">
                      <a:alpha val="43137"/>
                    </a:srgbClr>
                  </a:outerShdw>
                </a:effectLst>
              </a:rPr>
              <a:t>Bird Watching at DMZ  </a:t>
            </a:r>
            <a:br>
              <a:rPr kumimoji="1" lang="en-US" altLang="ja-JP" dirty="0" smtClean="0">
                <a:effectLst>
                  <a:outerShdw blurRad="38100" dist="38100" dir="2700000" algn="tl">
                    <a:srgbClr val="000000">
                      <a:alpha val="43137"/>
                    </a:srgbClr>
                  </a:outerShdw>
                </a:effectLst>
              </a:rPr>
            </a:br>
            <a:r>
              <a:rPr lang="en-US" altLang="ja-JP" dirty="0">
                <a:effectLst>
                  <a:outerShdw blurRad="38100" dist="38100" dir="2700000" algn="tl">
                    <a:srgbClr val="000000">
                      <a:alpha val="43137"/>
                    </a:srgbClr>
                  </a:outerShdw>
                </a:effectLst>
              </a:rPr>
              <a:t> </a:t>
            </a:r>
            <a:r>
              <a:rPr lang="en-US" altLang="ja-JP" dirty="0" smtClean="0">
                <a:effectLst>
                  <a:outerShdw blurRad="38100" dist="38100" dir="2700000" algn="tl">
                    <a:srgbClr val="000000">
                      <a:alpha val="43137"/>
                    </a:srgbClr>
                  </a:outerShdw>
                </a:effectLst>
              </a:rPr>
              <a:t>                 </a:t>
            </a:r>
            <a:r>
              <a:rPr kumimoji="1" lang="en-US" altLang="ja-JP" dirty="0" smtClean="0">
                <a:effectLst>
                  <a:outerShdw blurRad="38100" dist="38100" dir="2700000" algn="tl">
                    <a:srgbClr val="000000">
                      <a:alpha val="43137"/>
                    </a:srgbClr>
                  </a:outerShdw>
                </a:effectLst>
              </a:rPr>
              <a:t>(</a:t>
            </a:r>
            <a:r>
              <a:rPr kumimoji="1" lang="en-US" altLang="ja-JP" dirty="0" err="1" smtClean="0">
                <a:effectLst>
                  <a:outerShdw blurRad="38100" dist="38100" dir="2700000" algn="tl">
                    <a:srgbClr val="000000">
                      <a:alpha val="43137"/>
                    </a:srgbClr>
                  </a:outerShdw>
                </a:effectLst>
              </a:rPr>
              <a:t>Demillitarized</a:t>
            </a:r>
            <a:r>
              <a:rPr kumimoji="1" lang="en-US" altLang="ja-JP" dirty="0" smtClean="0">
                <a:effectLst>
                  <a:outerShdw blurRad="38100" dist="38100" dir="2700000" algn="tl">
                    <a:srgbClr val="000000">
                      <a:alpha val="43137"/>
                    </a:srgbClr>
                  </a:outerShdw>
                </a:effectLst>
              </a:rPr>
              <a:t> Zone)</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076537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07" y="62626"/>
            <a:ext cx="8904989" cy="6678742"/>
          </a:xfrm>
        </p:spPr>
      </p:pic>
      <p:sp>
        <p:nvSpPr>
          <p:cNvPr id="5" name="円/楕円 4"/>
          <p:cNvSpPr/>
          <p:nvPr/>
        </p:nvSpPr>
        <p:spPr>
          <a:xfrm>
            <a:off x="251520" y="5517232"/>
            <a:ext cx="4896544"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95536" y="5672877"/>
            <a:ext cx="7125113" cy="924475"/>
          </a:xfrm>
        </p:spPr>
        <p:txBody>
          <a:bodyPr/>
          <a:lstStyle/>
          <a:p>
            <a:r>
              <a:rPr kumimoji="1" lang="en-US" altLang="ja-JP" dirty="0" smtClean="0"/>
              <a:t>Coffee Break Settings</a:t>
            </a:r>
            <a:endParaRPr kumimoji="1" lang="ja-JP" altLang="en-US" dirty="0"/>
          </a:p>
        </p:txBody>
      </p:sp>
    </p:spTree>
    <p:extLst>
      <p:ext uri="{BB962C8B-B14F-4D97-AF65-F5344CB8AC3E}">
        <p14:creationId xmlns:p14="http://schemas.microsoft.com/office/powerpoint/2010/main" val="3215100067"/>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08656"/>
            <a:ext cx="8843613" cy="6632711"/>
          </a:xfrm>
        </p:spPr>
      </p:pic>
      <p:sp>
        <p:nvSpPr>
          <p:cNvPr id="2" name="タイトル 1"/>
          <p:cNvSpPr>
            <a:spLocks noGrp="1"/>
          </p:cNvSpPr>
          <p:nvPr>
            <p:ph type="title"/>
          </p:nvPr>
        </p:nvSpPr>
        <p:spPr>
          <a:xfrm>
            <a:off x="251520" y="260648"/>
            <a:ext cx="7125113" cy="924475"/>
          </a:xfrm>
        </p:spPr>
        <p:txBody>
          <a:bodyPr/>
          <a:lstStyle/>
          <a:p>
            <a:r>
              <a:rPr kumimoji="1" lang="en-US" altLang="ja-JP" sz="4000" dirty="0" smtClean="0">
                <a:effectLst>
                  <a:outerShdw blurRad="38100" dist="38100" dir="2700000" algn="tl">
                    <a:srgbClr val="000000">
                      <a:alpha val="43137"/>
                    </a:srgbClr>
                  </a:outerShdw>
                </a:effectLst>
              </a:rPr>
              <a:t>Seoul Zoo Trip</a:t>
            </a:r>
            <a:endParaRPr kumimoji="1" lang="ja-JP"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7095408"/>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Seoul Zoo has joined ……</a:t>
            </a:r>
            <a:endParaRPr kumimoji="1" lang="ja-JP" altLang="en-US" dirty="0"/>
          </a:p>
        </p:txBody>
      </p:sp>
      <p:sp>
        <p:nvSpPr>
          <p:cNvPr id="3" name="テキスト プレースホルダー 2"/>
          <p:cNvSpPr>
            <a:spLocks noGrp="1"/>
          </p:cNvSpPr>
          <p:nvPr>
            <p:ph type="body" idx="1"/>
          </p:nvPr>
        </p:nvSpPr>
        <p:spPr/>
        <p:txBody>
          <a:bodyPr/>
          <a:lstStyle/>
          <a:p>
            <a:r>
              <a:rPr kumimoji="1" lang="en-US" altLang="ja-JP" dirty="0" smtClean="0"/>
              <a:t>WAZA</a:t>
            </a:r>
            <a:endParaRPr kumimoji="1" lang="ja-JP" altLang="en-US" dirty="0"/>
          </a:p>
        </p:txBody>
      </p:sp>
      <p:pic>
        <p:nvPicPr>
          <p:cNvPr id="7" name="コンテンツ プレースホルダー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449" r="14951" b="28767"/>
          <a:stretch/>
        </p:blipFill>
        <p:spPr>
          <a:xfrm>
            <a:off x="636974" y="2420888"/>
            <a:ext cx="3949607" cy="3370784"/>
          </a:xfrm>
        </p:spPr>
      </p:pic>
      <p:sp>
        <p:nvSpPr>
          <p:cNvPr id="5" name="テキスト プレースホルダー 4"/>
          <p:cNvSpPr>
            <a:spLocks noGrp="1"/>
          </p:cNvSpPr>
          <p:nvPr>
            <p:ph type="body" sz="quarter" idx="3"/>
          </p:nvPr>
        </p:nvSpPr>
        <p:spPr/>
        <p:txBody>
          <a:bodyPr/>
          <a:lstStyle/>
          <a:p>
            <a:r>
              <a:rPr kumimoji="1" lang="en-US" altLang="ja-JP" dirty="0" smtClean="0"/>
              <a:t>SEAZA</a:t>
            </a:r>
            <a:endParaRPr kumimoji="1" lang="ja-JP" altLang="en-US" dirty="0"/>
          </a:p>
        </p:txBody>
      </p:sp>
      <p:pic>
        <p:nvPicPr>
          <p:cNvPr id="8" name="コンテンツ プレースホルダー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18387" r="15196" b="22659"/>
          <a:stretch/>
        </p:blipFill>
        <p:spPr>
          <a:xfrm>
            <a:off x="4604503" y="2454928"/>
            <a:ext cx="3753677" cy="3278328"/>
          </a:xfrm>
        </p:spPr>
      </p:pic>
    </p:spTree>
    <p:extLst>
      <p:ext uri="{BB962C8B-B14F-4D97-AF65-F5344CB8AC3E}">
        <p14:creationId xmlns:p14="http://schemas.microsoft.com/office/powerpoint/2010/main" val="1295008070"/>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92696"/>
            <a:ext cx="7125113" cy="924475"/>
          </a:xfrm>
        </p:spPr>
        <p:txBody>
          <a:bodyPr/>
          <a:lstStyle/>
          <a:p>
            <a:r>
              <a:rPr lang="en-US" altLang="ja-JP" dirty="0"/>
              <a:t>Seoul Zoo has joined ……</a:t>
            </a:r>
            <a:endParaRPr kumimoji="1" lang="ja-JP" altLang="en-US" dirty="0"/>
          </a:p>
        </p:txBody>
      </p:sp>
      <p:sp>
        <p:nvSpPr>
          <p:cNvPr id="3" name="テキスト プレースホルダー 2"/>
          <p:cNvSpPr>
            <a:spLocks noGrp="1"/>
          </p:cNvSpPr>
          <p:nvPr>
            <p:ph type="body" idx="1"/>
          </p:nvPr>
        </p:nvSpPr>
        <p:spPr>
          <a:xfrm>
            <a:off x="323528" y="1812927"/>
            <a:ext cx="4157191" cy="576262"/>
          </a:xfrm>
        </p:spPr>
        <p:txBody>
          <a:bodyPr/>
          <a:lstStyle/>
          <a:p>
            <a:r>
              <a:rPr kumimoji="1" lang="en-US" altLang="ja-JP" dirty="0" smtClean="0"/>
              <a:t>ISIS (now Species360)</a:t>
            </a:r>
            <a:endParaRPr kumimoji="1" lang="ja-JP" altLang="en-US" dirty="0"/>
          </a:p>
        </p:txBody>
      </p:sp>
      <p:pic>
        <p:nvPicPr>
          <p:cNvPr id="7" name="コンテンツ プレースホルダー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342" t="8125" r="16479" b="23677"/>
          <a:stretch/>
        </p:blipFill>
        <p:spPr>
          <a:xfrm>
            <a:off x="270505" y="2492896"/>
            <a:ext cx="4350572" cy="3312368"/>
          </a:xfrm>
        </p:spPr>
      </p:pic>
      <p:sp>
        <p:nvSpPr>
          <p:cNvPr id="5" name="テキスト プレースホルダー 4"/>
          <p:cNvSpPr>
            <a:spLocks noGrp="1"/>
          </p:cNvSpPr>
          <p:nvPr>
            <p:ph type="body" sz="quarter" idx="3"/>
          </p:nvPr>
        </p:nvSpPr>
        <p:spPr/>
        <p:txBody>
          <a:bodyPr/>
          <a:lstStyle/>
          <a:p>
            <a:r>
              <a:rPr kumimoji="1" lang="en-US" altLang="ja-JP" sz="4000" dirty="0" smtClean="0"/>
              <a:t>IZE</a:t>
            </a:r>
            <a:endParaRPr kumimoji="1" lang="ja-JP" altLang="en-US" sz="4000" dirty="0"/>
          </a:p>
        </p:txBody>
      </p:sp>
      <p:pic>
        <p:nvPicPr>
          <p:cNvPr id="8" name="コンテンツ プレースホルダー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2586" t="17286" r="12906" b="14517"/>
          <a:stretch/>
        </p:blipFill>
        <p:spPr>
          <a:xfrm>
            <a:off x="4644008" y="2494748"/>
            <a:ext cx="4175207" cy="3310516"/>
          </a:xfrm>
        </p:spPr>
      </p:pic>
    </p:spTree>
    <p:extLst>
      <p:ext uri="{BB962C8B-B14F-4D97-AF65-F5344CB8AC3E}">
        <p14:creationId xmlns:p14="http://schemas.microsoft.com/office/powerpoint/2010/main" val="13111827"/>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5856" y="184614"/>
            <a:ext cx="4896544" cy="6528725"/>
          </a:xfrm>
        </p:spPr>
      </p:pic>
      <p:sp>
        <p:nvSpPr>
          <p:cNvPr id="2" name="タイトル 1"/>
          <p:cNvSpPr>
            <a:spLocks noGrp="1"/>
          </p:cNvSpPr>
          <p:nvPr>
            <p:ph type="title"/>
          </p:nvPr>
        </p:nvSpPr>
        <p:spPr>
          <a:xfrm>
            <a:off x="251520" y="260648"/>
            <a:ext cx="7125113" cy="924475"/>
          </a:xfrm>
        </p:spPr>
        <p:txBody>
          <a:bodyPr/>
          <a:lstStyle/>
          <a:p>
            <a:r>
              <a:rPr kumimoji="1" lang="en-US" altLang="ja-JP" dirty="0" smtClean="0"/>
              <a:t>Keeper’s Note</a:t>
            </a:r>
            <a:endParaRPr kumimoji="1" lang="ja-JP" altLang="en-US" dirty="0"/>
          </a:p>
        </p:txBody>
      </p:sp>
    </p:spTree>
    <p:extLst>
      <p:ext uri="{BB962C8B-B14F-4D97-AF65-F5344CB8AC3E}">
        <p14:creationId xmlns:p14="http://schemas.microsoft.com/office/powerpoint/2010/main" val="320841212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日本全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0989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4140200" y="476250"/>
            <a:ext cx="50038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dirty="0">
                <a:solidFill>
                  <a:schemeClr val="bg1"/>
                </a:solidFill>
              </a:rPr>
              <a:t>From Hokkaido Island to Okinawa Island,</a:t>
            </a:r>
          </a:p>
          <a:p>
            <a:pPr eaLnBrk="1" hangingPunct="1">
              <a:spcBef>
                <a:spcPct val="50000"/>
              </a:spcBef>
              <a:buFontTx/>
              <a:buNone/>
            </a:pPr>
            <a:r>
              <a:rPr lang="en-US" altLang="ja-JP" dirty="0">
                <a:solidFill>
                  <a:schemeClr val="bg1"/>
                </a:solidFill>
              </a:rPr>
              <a:t>There are </a:t>
            </a:r>
            <a:r>
              <a:rPr lang="en-US" altLang="ja-JP" dirty="0" smtClean="0">
                <a:solidFill>
                  <a:schemeClr val="bg1"/>
                </a:solidFill>
              </a:rPr>
              <a:t>91 </a:t>
            </a:r>
            <a:r>
              <a:rPr lang="en-US" altLang="ja-JP" dirty="0">
                <a:solidFill>
                  <a:schemeClr val="bg1"/>
                </a:solidFill>
              </a:rPr>
              <a:t>zoos and </a:t>
            </a:r>
            <a:r>
              <a:rPr lang="en-US" altLang="ja-JP" dirty="0" smtClean="0">
                <a:solidFill>
                  <a:schemeClr val="bg1"/>
                </a:solidFill>
              </a:rPr>
              <a:t>57 </a:t>
            </a:r>
            <a:r>
              <a:rPr lang="en-US" altLang="ja-JP" dirty="0">
                <a:solidFill>
                  <a:schemeClr val="bg1"/>
                </a:solidFill>
              </a:rPr>
              <a:t>aquariums in Japan.</a:t>
            </a:r>
            <a:endParaRPr lang="en-US" altLang="ja-JP" sz="2000" dirty="0">
              <a:solidFill>
                <a:schemeClr val="bg1"/>
              </a:solidFill>
            </a:endParaRPr>
          </a:p>
          <a:p>
            <a:pPr eaLnBrk="1" hangingPunct="1">
              <a:spcBef>
                <a:spcPct val="50000"/>
              </a:spcBef>
              <a:buFontTx/>
              <a:buNone/>
            </a:pPr>
            <a:r>
              <a:rPr lang="en-US" altLang="ja-JP" sz="2000" dirty="0">
                <a:solidFill>
                  <a:schemeClr val="bg1"/>
                </a:solidFill>
              </a:rPr>
              <a:t>※They belong to JAZA (Japanese   </a:t>
            </a:r>
          </a:p>
          <a:p>
            <a:pPr eaLnBrk="1" hangingPunct="1">
              <a:spcBef>
                <a:spcPct val="50000"/>
              </a:spcBef>
              <a:buFontTx/>
              <a:buNone/>
            </a:pPr>
            <a:r>
              <a:rPr lang="en-US" altLang="ja-JP" sz="2000" dirty="0">
                <a:solidFill>
                  <a:schemeClr val="bg1"/>
                </a:solidFill>
              </a:rPr>
              <a:t>     Association of Zoos and Aquariums).</a:t>
            </a:r>
          </a:p>
          <a:p>
            <a:pPr eaLnBrk="1" hangingPunct="1">
              <a:spcBef>
                <a:spcPct val="50000"/>
              </a:spcBef>
              <a:buFontTx/>
              <a:buNone/>
            </a:pPr>
            <a:r>
              <a:rPr lang="en-US" altLang="ja-JP" sz="2000" dirty="0">
                <a:solidFill>
                  <a:schemeClr val="bg1"/>
                </a:solidFill>
              </a:rPr>
              <a:t>※JZAE (Japanese Zoo and Aquarium   </a:t>
            </a:r>
          </a:p>
          <a:p>
            <a:pPr eaLnBrk="1" hangingPunct="1">
              <a:spcBef>
                <a:spcPct val="50000"/>
              </a:spcBef>
              <a:buFontTx/>
              <a:buNone/>
            </a:pPr>
            <a:r>
              <a:rPr lang="en-US" altLang="ja-JP" sz="2000" dirty="0">
                <a:solidFill>
                  <a:schemeClr val="bg1"/>
                </a:solidFill>
              </a:rPr>
              <a:t>    Educators)  accepts not only  </a:t>
            </a:r>
          </a:p>
          <a:p>
            <a:pPr eaLnBrk="1" hangingPunct="1">
              <a:spcBef>
                <a:spcPct val="50000"/>
              </a:spcBef>
              <a:buFontTx/>
              <a:buNone/>
            </a:pPr>
            <a:r>
              <a:rPr lang="en-US" altLang="ja-JP" sz="2000" dirty="0">
                <a:solidFill>
                  <a:schemeClr val="bg1"/>
                </a:solidFill>
              </a:rPr>
              <a:t>    zoo/aquarium educators, keepers under</a:t>
            </a:r>
          </a:p>
          <a:p>
            <a:pPr eaLnBrk="1" hangingPunct="1">
              <a:spcBef>
                <a:spcPct val="50000"/>
              </a:spcBef>
              <a:buFontTx/>
              <a:buNone/>
            </a:pPr>
            <a:r>
              <a:rPr lang="en-US" altLang="ja-JP" sz="2000" dirty="0">
                <a:solidFill>
                  <a:schemeClr val="bg1"/>
                </a:solidFill>
              </a:rPr>
              <a:t>    JAZA, but also other professionals such  </a:t>
            </a:r>
          </a:p>
          <a:p>
            <a:pPr eaLnBrk="1" hangingPunct="1">
              <a:spcBef>
                <a:spcPct val="50000"/>
              </a:spcBef>
              <a:buFontTx/>
              <a:buNone/>
            </a:pPr>
            <a:r>
              <a:rPr lang="en-US" altLang="ja-JP" sz="2000" dirty="0">
                <a:solidFill>
                  <a:schemeClr val="bg1"/>
                </a:solidFill>
              </a:rPr>
              <a:t>    as teachers, students, company workers  </a:t>
            </a:r>
          </a:p>
          <a:p>
            <a:pPr eaLnBrk="1" hangingPunct="1">
              <a:spcBef>
                <a:spcPct val="50000"/>
              </a:spcBef>
              <a:buFontTx/>
              <a:buNone/>
            </a:pPr>
            <a:r>
              <a:rPr lang="en-US" altLang="ja-JP" sz="2000" dirty="0">
                <a:solidFill>
                  <a:schemeClr val="bg1"/>
                </a:solidFill>
              </a:rPr>
              <a:t>     etc.</a:t>
            </a:r>
            <a:endParaRPr lang="en-US" altLang="ja-JP" sz="1800" dirty="0">
              <a:solidFill>
                <a:schemeClr val="bg1"/>
              </a:solidFill>
            </a:endParaRPr>
          </a:p>
        </p:txBody>
      </p:sp>
      <p:sp>
        <p:nvSpPr>
          <p:cNvPr id="4100" name="Rectangle 5"/>
          <p:cNvSpPr>
            <a:spLocks noChangeArrowheads="1"/>
          </p:cNvSpPr>
          <p:nvPr/>
        </p:nvSpPr>
        <p:spPr bwMode="auto">
          <a:xfrm>
            <a:off x="0" y="0"/>
            <a:ext cx="4176713" cy="476250"/>
          </a:xfrm>
          <a:prstGeom prst="rect">
            <a:avLst/>
          </a:prstGeom>
          <a:gradFill>
            <a:gsLst>
              <a:gs pos="0">
                <a:schemeClr val="accent5"/>
              </a:gs>
              <a:gs pos="99000">
                <a:schemeClr val="accent1">
                  <a:tint val="44500"/>
                  <a:satMod val="160000"/>
                </a:schemeClr>
              </a:gs>
              <a:gs pos="100000">
                <a:schemeClr val="accent1">
                  <a:tint val="23500"/>
                  <a:satMod val="160000"/>
                </a:schemeClr>
              </a:gs>
            </a:gsLst>
            <a:lin ang="5400000" scaled="0"/>
          </a:gradFill>
          <a:ln w="9525">
            <a:noFill/>
            <a:miter lim="800000"/>
            <a:headEnd/>
            <a:tailEnd/>
          </a:ln>
          <a:effec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spTree>
    <p:extLst>
      <p:ext uri="{BB962C8B-B14F-4D97-AF65-F5344CB8AC3E}">
        <p14:creationId xmlns:p14="http://schemas.microsoft.com/office/powerpoint/2010/main" val="1304946755"/>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30" y="108850"/>
            <a:ext cx="8843358" cy="6632518"/>
          </a:xfrm>
        </p:spPr>
      </p:pic>
      <p:sp>
        <p:nvSpPr>
          <p:cNvPr id="5" name="円/楕円 4"/>
          <p:cNvSpPr/>
          <p:nvPr/>
        </p:nvSpPr>
        <p:spPr>
          <a:xfrm>
            <a:off x="179512" y="0"/>
            <a:ext cx="7200800" cy="1196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43608" y="136138"/>
            <a:ext cx="7125113" cy="924475"/>
          </a:xfrm>
        </p:spPr>
        <p:txBody>
          <a:bodyPr/>
          <a:lstStyle/>
          <a:p>
            <a:r>
              <a:rPr kumimoji="1" lang="en-US" altLang="ja-JP" sz="3000" dirty="0" smtClean="0"/>
              <a:t>Keeper’s Note about Poo and </a:t>
            </a:r>
            <a:br>
              <a:rPr kumimoji="1" lang="en-US" altLang="ja-JP" sz="3000" dirty="0" smtClean="0"/>
            </a:br>
            <a:r>
              <a:rPr kumimoji="1" lang="en-US" altLang="ja-JP" sz="3000" dirty="0" smtClean="0"/>
              <a:t>mouth of rhino</a:t>
            </a:r>
            <a:endParaRPr kumimoji="1" lang="ja-JP" altLang="en-US" sz="3000" dirty="0"/>
          </a:p>
        </p:txBody>
      </p:sp>
    </p:spTree>
    <p:extLst>
      <p:ext uri="{BB962C8B-B14F-4D97-AF65-F5344CB8AC3E}">
        <p14:creationId xmlns:p14="http://schemas.microsoft.com/office/powerpoint/2010/main" val="539065398"/>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48" y="106604"/>
            <a:ext cx="8750340" cy="6562755"/>
          </a:xfrm>
        </p:spPr>
      </p:pic>
      <p:sp>
        <p:nvSpPr>
          <p:cNvPr id="5" name="円/楕円 4"/>
          <p:cNvSpPr/>
          <p:nvPr/>
        </p:nvSpPr>
        <p:spPr>
          <a:xfrm>
            <a:off x="251520" y="4581128"/>
            <a:ext cx="554461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27584" y="5085184"/>
            <a:ext cx="7125113" cy="924475"/>
          </a:xfrm>
        </p:spPr>
        <p:txBody>
          <a:bodyPr/>
          <a:lstStyle/>
          <a:p>
            <a:r>
              <a:rPr kumimoji="1" lang="en-US" altLang="ja-JP" sz="4000" dirty="0" smtClean="0"/>
              <a:t>Specimen Room</a:t>
            </a:r>
            <a:endParaRPr kumimoji="1" lang="ja-JP" altLang="en-US" sz="4000" dirty="0"/>
          </a:p>
        </p:txBody>
      </p:sp>
    </p:spTree>
    <p:extLst>
      <p:ext uri="{BB962C8B-B14F-4D97-AF65-F5344CB8AC3E}">
        <p14:creationId xmlns:p14="http://schemas.microsoft.com/office/powerpoint/2010/main" val="3493957380"/>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3" y="90847"/>
            <a:ext cx="8880728" cy="6660547"/>
          </a:xfrm>
        </p:spPr>
      </p:pic>
      <p:sp>
        <p:nvSpPr>
          <p:cNvPr id="2" name="タイトル 1"/>
          <p:cNvSpPr>
            <a:spLocks noGrp="1"/>
          </p:cNvSpPr>
          <p:nvPr>
            <p:ph type="title"/>
          </p:nvPr>
        </p:nvSpPr>
        <p:spPr>
          <a:xfrm>
            <a:off x="323528" y="44624"/>
            <a:ext cx="8568952" cy="924475"/>
          </a:xfrm>
        </p:spPr>
        <p:txBody>
          <a:bodyPr/>
          <a:lstStyle/>
          <a:p>
            <a:r>
              <a:rPr kumimoji="1" lang="en-US" altLang="ja-JP" dirty="0" smtClean="0"/>
              <a:t>Educational Panels in Specimen Room</a:t>
            </a:r>
            <a:endParaRPr kumimoji="1" lang="ja-JP" altLang="en-US" dirty="0"/>
          </a:p>
        </p:txBody>
      </p:sp>
    </p:spTree>
    <p:extLst>
      <p:ext uri="{BB962C8B-B14F-4D97-AF65-F5344CB8AC3E}">
        <p14:creationId xmlns:p14="http://schemas.microsoft.com/office/powerpoint/2010/main" val="2136744658"/>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81" y="260648"/>
            <a:ext cx="8544949" cy="6408712"/>
          </a:xfrm>
        </p:spPr>
      </p:pic>
      <p:sp>
        <p:nvSpPr>
          <p:cNvPr id="2" name="タイトル 1"/>
          <p:cNvSpPr>
            <a:spLocks noGrp="1"/>
          </p:cNvSpPr>
          <p:nvPr>
            <p:ph type="title"/>
          </p:nvPr>
        </p:nvSpPr>
        <p:spPr>
          <a:xfrm>
            <a:off x="251520" y="188640"/>
            <a:ext cx="7125113" cy="924475"/>
          </a:xfrm>
        </p:spPr>
        <p:txBody>
          <a:bodyPr/>
          <a:lstStyle/>
          <a:p>
            <a:r>
              <a:rPr kumimoji="1" lang="en-US" altLang="ja-JP" dirty="0" smtClean="0">
                <a:effectLst>
                  <a:outerShdw blurRad="38100" dist="38100" dir="2700000" algn="tl">
                    <a:srgbClr val="000000">
                      <a:alpha val="43137"/>
                    </a:srgbClr>
                  </a:outerShdw>
                </a:effectLst>
              </a:rPr>
              <a:t>The Exhibit </a:t>
            </a:r>
            <a:r>
              <a:rPr lang="en-US" altLang="ja-JP" dirty="0" smtClean="0">
                <a:effectLst>
                  <a:outerShdw blurRad="38100" dist="38100" dir="2700000" algn="tl">
                    <a:srgbClr val="000000">
                      <a:alpha val="43137"/>
                    </a:srgbClr>
                  </a:outerShdw>
                </a:effectLst>
              </a:rPr>
              <a:t>Info </a:t>
            </a:r>
            <a:r>
              <a:rPr kumimoji="1" lang="en-US" altLang="ja-JP" dirty="0" smtClean="0">
                <a:effectLst>
                  <a:outerShdw blurRad="38100" dist="38100" dir="2700000" algn="tl">
                    <a:srgbClr val="000000">
                      <a:alpha val="43137"/>
                    </a:srgbClr>
                  </a:outerShdw>
                </a:effectLst>
              </a:rPr>
              <a:t>for Tiger </a:t>
            </a:r>
            <a:endParaRPr kumimoji="1" lang="ja-JP" altLang="en-US" dirty="0">
              <a:effectLst>
                <a:outerShdw blurRad="38100" dist="38100" dir="2700000" algn="tl">
                  <a:srgbClr val="000000">
                    <a:alpha val="43137"/>
                  </a:srgbClr>
                </a:outerShdw>
              </a:effectLst>
            </a:endParaRPr>
          </a:p>
        </p:txBody>
      </p:sp>
      <p:sp>
        <p:nvSpPr>
          <p:cNvPr id="5" name="タイトル 1"/>
          <p:cNvSpPr txBox="1">
            <a:spLocks/>
          </p:cNvSpPr>
          <p:nvPr/>
        </p:nvSpPr>
        <p:spPr>
          <a:xfrm>
            <a:off x="6948264" y="5733256"/>
            <a:ext cx="2232248"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kern="1200">
                <a:solidFill>
                  <a:schemeClr val="tx1"/>
                </a:solidFill>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dirty="0" smtClean="0">
                <a:effectLst>
                  <a:outerShdw blurRad="38100" dist="38100" dir="2700000" algn="tl">
                    <a:srgbClr val="000000">
                      <a:alpha val="43137"/>
                    </a:srgbClr>
                  </a:outerShdw>
                </a:effectLst>
              </a:rPr>
              <a:t>And…… </a:t>
            </a:r>
            <a:endParaRPr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7476080"/>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99" y="98630"/>
            <a:ext cx="8760973" cy="6570730"/>
          </a:xfrm>
        </p:spPr>
      </p:pic>
      <p:sp>
        <p:nvSpPr>
          <p:cNvPr id="5" name="テキスト ボックス 4"/>
          <p:cNvSpPr txBox="1"/>
          <p:nvPr/>
        </p:nvSpPr>
        <p:spPr>
          <a:xfrm>
            <a:off x="179512" y="3068960"/>
            <a:ext cx="2088232" cy="646331"/>
          </a:xfrm>
          <a:prstGeom prst="rect">
            <a:avLst/>
          </a:prstGeom>
          <a:noFill/>
        </p:spPr>
        <p:txBody>
          <a:bodyPr wrap="square" rtlCol="0">
            <a:spAutoFit/>
          </a:bodyPr>
          <a:lstStyle/>
          <a:p>
            <a:r>
              <a:rPr kumimoji="1" lang="en-US" altLang="ja-JP" sz="3600" dirty="0" smtClean="0"/>
              <a:t>History</a:t>
            </a:r>
            <a:endParaRPr kumimoji="1" lang="ja-JP" altLang="en-US" sz="3600" dirty="0"/>
          </a:p>
        </p:txBody>
      </p:sp>
      <p:sp>
        <p:nvSpPr>
          <p:cNvPr id="6" name="テキスト ボックス 5"/>
          <p:cNvSpPr txBox="1"/>
          <p:nvPr/>
        </p:nvSpPr>
        <p:spPr>
          <a:xfrm>
            <a:off x="1907704" y="4365104"/>
            <a:ext cx="2088232" cy="646331"/>
          </a:xfrm>
          <a:prstGeom prst="rect">
            <a:avLst/>
          </a:prstGeom>
          <a:noFill/>
        </p:spPr>
        <p:txBody>
          <a:bodyPr wrap="square" rtlCol="0">
            <a:spAutoFit/>
          </a:bodyPr>
          <a:lstStyle/>
          <a:p>
            <a:r>
              <a:rPr kumimoji="1" lang="en-US" altLang="ja-JP" sz="3600" dirty="0" smtClean="0"/>
              <a:t>Ecology</a:t>
            </a:r>
            <a:endParaRPr kumimoji="1" lang="ja-JP" altLang="en-US" sz="3600" dirty="0"/>
          </a:p>
        </p:txBody>
      </p:sp>
      <p:sp>
        <p:nvSpPr>
          <p:cNvPr id="7" name="テキスト ボックス 6"/>
          <p:cNvSpPr txBox="1"/>
          <p:nvPr/>
        </p:nvSpPr>
        <p:spPr>
          <a:xfrm>
            <a:off x="4932040" y="4581127"/>
            <a:ext cx="2088232" cy="646331"/>
          </a:xfrm>
          <a:prstGeom prst="rect">
            <a:avLst/>
          </a:prstGeom>
          <a:noFill/>
        </p:spPr>
        <p:txBody>
          <a:bodyPr wrap="square" rtlCol="0">
            <a:spAutoFit/>
          </a:bodyPr>
          <a:lstStyle/>
          <a:p>
            <a:r>
              <a:rPr lang="en-US" altLang="ja-JP" sz="3600" dirty="0" smtClean="0"/>
              <a:t>Culture</a:t>
            </a:r>
            <a:endParaRPr kumimoji="1" lang="ja-JP" altLang="en-US" sz="3600" dirty="0"/>
          </a:p>
        </p:txBody>
      </p:sp>
      <p:sp>
        <p:nvSpPr>
          <p:cNvPr id="8" name="テキスト ボックス 7"/>
          <p:cNvSpPr txBox="1"/>
          <p:nvPr/>
        </p:nvSpPr>
        <p:spPr>
          <a:xfrm>
            <a:off x="5932275" y="4068361"/>
            <a:ext cx="3032213" cy="584775"/>
          </a:xfrm>
          <a:prstGeom prst="rect">
            <a:avLst/>
          </a:prstGeom>
          <a:noFill/>
        </p:spPr>
        <p:txBody>
          <a:bodyPr wrap="square" rtlCol="0">
            <a:spAutoFit/>
          </a:bodyPr>
          <a:lstStyle/>
          <a:p>
            <a:r>
              <a:rPr lang="en-US" altLang="ja-JP" sz="3200" dirty="0" smtClean="0"/>
              <a:t>Conservation</a:t>
            </a:r>
            <a:endParaRPr kumimoji="1" lang="ja-JP" altLang="en-US" sz="3200" dirty="0"/>
          </a:p>
        </p:txBody>
      </p:sp>
      <p:sp>
        <p:nvSpPr>
          <p:cNvPr id="9" name="ドーナツ 8"/>
          <p:cNvSpPr/>
          <p:nvPr/>
        </p:nvSpPr>
        <p:spPr>
          <a:xfrm>
            <a:off x="2483768" y="3068960"/>
            <a:ext cx="396044" cy="432048"/>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ドーナツ 9"/>
          <p:cNvSpPr/>
          <p:nvPr/>
        </p:nvSpPr>
        <p:spPr>
          <a:xfrm>
            <a:off x="4139952" y="3898004"/>
            <a:ext cx="396044" cy="432048"/>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ドーナツ 10"/>
          <p:cNvSpPr/>
          <p:nvPr/>
        </p:nvSpPr>
        <p:spPr>
          <a:xfrm>
            <a:off x="5436096" y="3852337"/>
            <a:ext cx="396044" cy="432048"/>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ドーナツ 11"/>
          <p:cNvSpPr/>
          <p:nvPr/>
        </p:nvSpPr>
        <p:spPr>
          <a:xfrm>
            <a:off x="7020271" y="3356992"/>
            <a:ext cx="428109" cy="432048"/>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85616040"/>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98822"/>
            <a:ext cx="8856727" cy="6642546"/>
          </a:xfrm>
        </p:spPr>
      </p:pic>
      <p:sp>
        <p:nvSpPr>
          <p:cNvPr id="2" name="タイトル 1"/>
          <p:cNvSpPr>
            <a:spLocks noGrp="1"/>
          </p:cNvSpPr>
          <p:nvPr>
            <p:ph type="title"/>
          </p:nvPr>
        </p:nvSpPr>
        <p:spPr>
          <a:xfrm>
            <a:off x="1263311" y="128261"/>
            <a:ext cx="7125113" cy="924475"/>
          </a:xfrm>
        </p:spPr>
        <p:txBody>
          <a:bodyPr/>
          <a:lstStyle/>
          <a:p>
            <a:r>
              <a:rPr lang="en-US" altLang="ja-JP" dirty="0" smtClean="0">
                <a:solidFill>
                  <a:srgbClr val="FFFF00"/>
                </a:solidFill>
                <a:effectLst>
                  <a:outerShdw blurRad="38100" dist="38100" dir="2700000" algn="tl">
                    <a:srgbClr val="000000">
                      <a:alpha val="43137"/>
                    </a:srgbClr>
                  </a:outerShdw>
                </a:effectLst>
              </a:rPr>
              <a:t>Husbandry Training for elephant</a:t>
            </a:r>
            <a:endParaRPr kumimoji="1" lang="ja-JP" alt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6124003"/>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0" y="126852"/>
            <a:ext cx="8867618" cy="6650714"/>
          </a:xfrm>
        </p:spPr>
      </p:pic>
      <p:sp>
        <p:nvSpPr>
          <p:cNvPr id="5" name="タイトル 1"/>
          <p:cNvSpPr txBox="1">
            <a:spLocks/>
          </p:cNvSpPr>
          <p:nvPr/>
        </p:nvSpPr>
        <p:spPr>
          <a:xfrm>
            <a:off x="1263311" y="128261"/>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kern="1200">
                <a:solidFill>
                  <a:schemeClr val="tx1"/>
                </a:solidFill>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dirty="0" smtClean="0">
                <a:effectLst>
                  <a:outerShdw blurRad="38100" dist="38100" dir="2700000" algn="tl">
                    <a:srgbClr val="000000">
                      <a:alpha val="43137"/>
                    </a:srgbClr>
                  </a:outerShdw>
                </a:effectLst>
              </a:rPr>
              <a:t>Husbandry Training for elephant</a:t>
            </a:r>
            <a:endParaRPr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704995"/>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08" y="116632"/>
            <a:ext cx="8832980" cy="6624736"/>
          </a:xfrm>
        </p:spPr>
      </p:pic>
      <p:sp>
        <p:nvSpPr>
          <p:cNvPr id="2" name="タイトル 1"/>
          <p:cNvSpPr>
            <a:spLocks noGrp="1"/>
          </p:cNvSpPr>
          <p:nvPr>
            <p:ph type="title"/>
          </p:nvPr>
        </p:nvSpPr>
        <p:spPr>
          <a:xfrm>
            <a:off x="323528" y="260648"/>
            <a:ext cx="7125113" cy="924475"/>
          </a:xfrm>
        </p:spPr>
        <p:txBody>
          <a:bodyPr/>
          <a:lstStyle/>
          <a:p>
            <a:r>
              <a:rPr kumimoji="1" lang="en-US" altLang="ja-JP" dirty="0" smtClean="0"/>
              <a:t>The panel for super powerful heart of giraffe</a:t>
            </a:r>
            <a:endParaRPr kumimoji="1" lang="ja-JP" altLang="en-US" dirty="0"/>
          </a:p>
        </p:txBody>
      </p:sp>
    </p:spTree>
    <p:extLst>
      <p:ext uri="{BB962C8B-B14F-4D97-AF65-F5344CB8AC3E}">
        <p14:creationId xmlns:p14="http://schemas.microsoft.com/office/powerpoint/2010/main" val="2286454921"/>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25" y="54844"/>
            <a:ext cx="8963371" cy="6722528"/>
          </a:xfrm>
        </p:spPr>
      </p:pic>
      <p:sp>
        <p:nvSpPr>
          <p:cNvPr id="2" name="タイトル 1"/>
          <p:cNvSpPr>
            <a:spLocks noGrp="1"/>
          </p:cNvSpPr>
          <p:nvPr>
            <p:ph type="title"/>
          </p:nvPr>
        </p:nvSpPr>
        <p:spPr>
          <a:xfrm>
            <a:off x="323528" y="116632"/>
            <a:ext cx="7883035" cy="924475"/>
          </a:xfrm>
        </p:spPr>
        <p:txBody>
          <a:bodyPr/>
          <a:lstStyle/>
          <a:p>
            <a:r>
              <a:rPr kumimoji="1" lang="en-US" altLang="ja-JP" dirty="0" smtClean="0">
                <a:solidFill>
                  <a:srgbClr val="FFFF00"/>
                </a:solidFill>
                <a:effectLst>
                  <a:outerShdw blurRad="38100" dist="38100" dir="2700000" algn="tl">
                    <a:srgbClr val="000000">
                      <a:alpha val="43137"/>
                    </a:srgbClr>
                  </a:outerShdw>
                </a:effectLst>
              </a:rPr>
              <a:t>The Panel for introducing Zoo People</a:t>
            </a:r>
            <a:endParaRPr kumimoji="1" lang="ja-JP" alt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3005608"/>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98823"/>
            <a:ext cx="6624736" cy="6624736"/>
          </a:xfrm>
        </p:spPr>
      </p:pic>
      <p:sp>
        <p:nvSpPr>
          <p:cNvPr id="2" name="タイトル 1"/>
          <p:cNvSpPr>
            <a:spLocks noGrp="1"/>
          </p:cNvSpPr>
          <p:nvPr>
            <p:ph type="title"/>
          </p:nvPr>
        </p:nvSpPr>
        <p:spPr>
          <a:xfrm>
            <a:off x="1475656" y="5301208"/>
            <a:ext cx="7125113" cy="924475"/>
          </a:xfrm>
        </p:spPr>
        <p:txBody>
          <a:bodyPr/>
          <a:lstStyle/>
          <a:p>
            <a:r>
              <a:rPr kumimoji="1" lang="en-US" altLang="ja-JP" dirty="0" smtClean="0"/>
              <a:t>The Farewell Party was on a luxury cruiser</a:t>
            </a:r>
            <a:endParaRPr kumimoji="1" lang="ja-JP" altLang="en-US" dirty="0"/>
          </a:p>
        </p:txBody>
      </p:sp>
    </p:spTree>
    <p:extLst>
      <p:ext uri="{BB962C8B-B14F-4D97-AF65-F5344CB8AC3E}">
        <p14:creationId xmlns:p14="http://schemas.microsoft.com/office/powerpoint/2010/main" val="2953823563"/>
      </p:ext>
    </p:extLst>
  </p:cSld>
  <p:clrMapOvr>
    <a:masterClrMapping/>
  </p:clrMapOvr>
  <p:transition spd="slow">
    <p:fade/>
  </p:transition>
</p:sld>
</file>

<file path=ppt/theme/theme1.xml><?xml version="1.0" encoding="utf-8"?>
<a:theme xmlns:a="http://schemas.openxmlformats.org/drawingml/2006/main" name="夏">
  <a:themeElements>
    <a:clrScheme name="夏">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夏">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夏">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jregion">
  <a:themeElements>
    <a:clrScheme name="jregion 2">
      <a:dk1>
        <a:srgbClr val="003366"/>
      </a:dk1>
      <a:lt1>
        <a:srgbClr val="BAD3D6"/>
      </a:lt1>
      <a:dk2>
        <a:srgbClr val="006699"/>
      </a:dk2>
      <a:lt2>
        <a:srgbClr val="79A9AF"/>
      </a:lt2>
      <a:accent1>
        <a:srgbClr val="A8D39B"/>
      </a:accent1>
      <a:accent2>
        <a:srgbClr val="B7A2E2"/>
      </a:accent2>
      <a:accent3>
        <a:srgbClr val="D9E6E8"/>
      </a:accent3>
      <a:accent4>
        <a:srgbClr val="002A56"/>
      </a:accent4>
      <a:accent5>
        <a:srgbClr val="D1E6CB"/>
      </a:accent5>
      <a:accent6>
        <a:srgbClr val="A692CD"/>
      </a:accent6>
      <a:hlink>
        <a:srgbClr val="CCCCFF"/>
      </a:hlink>
      <a:folHlink>
        <a:srgbClr val="E2EDEE"/>
      </a:folHlink>
    </a:clrScheme>
    <a:fontScheme name="jreg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region 1">
        <a:dk1>
          <a:srgbClr val="003366"/>
        </a:dk1>
        <a:lt1>
          <a:srgbClr val="A9CEDB"/>
        </a:lt1>
        <a:dk2>
          <a:srgbClr val="006699"/>
        </a:dk2>
        <a:lt2>
          <a:srgbClr val="FFFFFF"/>
        </a:lt2>
        <a:accent1>
          <a:srgbClr val="3E7C4E"/>
        </a:accent1>
        <a:accent2>
          <a:srgbClr val="977949"/>
        </a:accent2>
        <a:accent3>
          <a:srgbClr val="AAB8CA"/>
        </a:accent3>
        <a:accent4>
          <a:srgbClr val="90B0BB"/>
        </a:accent4>
        <a:accent5>
          <a:srgbClr val="AFBFB2"/>
        </a:accent5>
        <a:accent6>
          <a:srgbClr val="886D41"/>
        </a:accent6>
        <a:hlink>
          <a:srgbClr val="9A6FAB"/>
        </a:hlink>
        <a:folHlink>
          <a:srgbClr val="B8667B"/>
        </a:folHlink>
      </a:clrScheme>
      <a:clrMap bg1="dk2" tx1="lt1" bg2="dk1" tx2="lt2" accent1="accent1" accent2="accent2" accent3="accent3" accent4="accent4" accent5="accent5" accent6="accent6" hlink="hlink" folHlink="folHlink"/>
    </a:extraClrScheme>
    <a:extraClrScheme>
      <a:clrScheme name="jregion 2">
        <a:dk1>
          <a:srgbClr val="003366"/>
        </a:dk1>
        <a:lt1>
          <a:srgbClr val="BAD3D6"/>
        </a:lt1>
        <a:dk2>
          <a:srgbClr val="006699"/>
        </a:dk2>
        <a:lt2>
          <a:srgbClr val="79A9AF"/>
        </a:lt2>
        <a:accent1>
          <a:srgbClr val="A8D39B"/>
        </a:accent1>
        <a:accent2>
          <a:srgbClr val="B7A2E2"/>
        </a:accent2>
        <a:accent3>
          <a:srgbClr val="D9E6E8"/>
        </a:accent3>
        <a:accent4>
          <a:srgbClr val="002A56"/>
        </a:accent4>
        <a:accent5>
          <a:srgbClr val="D1E6CB"/>
        </a:accent5>
        <a:accent6>
          <a:srgbClr val="A692CD"/>
        </a:accent6>
        <a:hlink>
          <a:srgbClr val="CCCCFF"/>
        </a:hlink>
        <a:folHlink>
          <a:srgbClr val="E2EDEE"/>
        </a:folHlink>
      </a:clrScheme>
      <a:clrMap bg1="lt1" tx1="dk1" bg2="lt2" tx2="dk2" accent1="accent1" accent2="accent2" accent3="accent3" accent4="accent4" accent5="accent5" accent6="accent6" hlink="hlink" folHlink="folHlink"/>
    </a:extraClrScheme>
    <a:extraClrScheme>
      <a:clrScheme name="jregion 3">
        <a:dk1>
          <a:srgbClr val="000000"/>
        </a:dk1>
        <a:lt1>
          <a:srgbClr val="FFFFFF"/>
        </a:lt1>
        <a:dk2>
          <a:srgbClr val="000000"/>
        </a:dk2>
        <a:lt2>
          <a:srgbClr val="DDDDDD"/>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region 4">
        <a:dk1>
          <a:srgbClr val="00403A"/>
        </a:dk1>
        <a:lt1>
          <a:srgbClr val="00B7A5"/>
        </a:lt1>
        <a:dk2>
          <a:srgbClr val="FFFFFF"/>
        </a:dk2>
        <a:lt2>
          <a:srgbClr val="009082"/>
        </a:lt2>
        <a:accent1>
          <a:srgbClr val="84D2C1"/>
        </a:accent1>
        <a:accent2>
          <a:srgbClr val="B79A6B"/>
        </a:accent2>
        <a:accent3>
          <a:srgbClr val="AAD8CF"/>
        </a:accent3>
        <a:accent4>
          <a:srgbClr val="003530"/>
        </a:accent4>
        <a:accent5>
          <a:srgbClr val="C2E5DD"/>
        </a:accent5>
        <a:accent6>
          <a:srgbClr val="A68B60"/>
        </a:accent6>
        <a:hlink>
          <a:srgbClr val="AE8CBC"/>
        </a:hlink>
        <a:folHlink>
          <a:srgbClr val="CB8F9F"/>
        </a:folHlink>
      </a:clrScheme>
      <a:clrMap bg1="lt1" tx1="dk1" bg2="lt2" tx2="dk2" accent1="accent1" accent2="accent2" accent3="accent3" accent4="accent4" accent5="accent5" accent6="accent6" hlink="hlink" folHlink="folHlink"/>
    </a:extraClrScheme>
    <a:extraClrScheme>
      <a:clrScheme name="jregion 5">
        <a:dk1>
          <a:srgbClr val="000000"/>
        </a:dk1>
        <a:lt1>
          <a:srgbClr val="0066CC"/>
        </a:lt1>
        <a:dk2>
          <a:srgbClr val="000000"/>
        </a:dk2>
        <a:lt2>
          <a:srgbClr val="0050A0"/>
        </a:lt2>
        <a:accent1>
          <a:srgbClr val="3399FF"/>
        </a:accent1>
        <a:accent2>
          <a:srgbClr val="99FFCC"/>
        </a:accent2>
        <a:accent3>
          <a:srgbClr val="AAB8E2"/>
        </a:accent3>
        <a:accent4>
          <a:srgbClr val="000000"/>
        </a:accent4>
        <a:accent5>
          <a:srgbClr val="ADCAFF"/>
        </a:accent5>
        <a:accent6>
          <a:srgbClr val="8AE7B9"/>
        </a:accent6>
        <a:hlink>
          <a:srgbClr val="CC00CC"/>
        </a:hlink>
        <a:folHlink>
          <a:srgbClr val="FF9966"/>
        </a:folHlink>
      </a:clrScheme>
      <a:clrMap bg1="lt1" tx1="dk1" bg2="lt2" tx2="dk2" accent1="accent1" accent2="accent2" accent3="accent3" accent4="accent4" accent5="accent5" accent6="accent6" hlink="hlink" folHlink="folHlink"/>
    </a:extraClrScheme>
    <a:extraClrScheme>
      <a:clrScheme name="jregion 6">
        <a:dk1>
          <a:srgbClr val="000000"/>
        </a:dk1>
        <a:lt1>
          <a:srgbClr val="FFFFFF"/>
        </a:lt1>
        <a:dk2>
          <a:srgbClr val="3C3B1D"/>
        </a:dk2>
        <a:lt2>
          <a:srgbClr val="D3D2B9"/>
        </a:lt2>
        <a:accent1>
          <a:srgbClr val="FF9966"/>
        </a:accent1>
        <a:accent2>
          <a:srgbClr val="CCCC00"/>
        </a:accent2>
        <a:accent3>
          <a:srgbClr val="FFFFFF"/>
        </a:accent3>
        <a:accent4>
          <a:srgbClr val="000000"/>
        </a:accent4>
        <a:accent5>
          <a:srgbClr val="FFCAB8"/>
        </a:accent5>
        <a:accent6>
          <a:srgbClr val="B9B900"/>
        </a:accent6>
        <a:hlink>
          <a:srgbClr val="6699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夏</Template>
  <TotalTime>7558</TotalTime>
  <Words>2608</Words>
  <Application>Microsoft Office PowerPoint</Application>
  <PresentationFormat>画面に合わせる (4:3)</PresentationFormat>
  <Paragraphs>346</Paragraphs>
  <Slides>128</Slides>
  <Notes>4</Notes>
  <HiddenSlides>0</HiddenSlides>
  <MMClips>0</MMClips>
  <ScaleCrop>false</ScaleCrop>
  <HeadingPairs>
    <vt:vector size="4" baseType="variant">
      <vt:variant>
        <vt:lpstr>テーマ</vt:lpstr>
      </vt:variant>
      <vt:variant>
        <vt:i4>2</vt:i4>
      </vt:variant>
      <vt:variant>
        <vt:lpstr>スライド タイトル</vt:lpstr>
      </vt:variant>
      <vt:variant>
        <vt:i4>128</vt:i4>
      </vt:variant>
    </vt:vector>
  </HeadingPairs>
  <TitlesOfParts>
    <vt:vector size="130" baseType="lpstr">
      <vt:lpstr>夏</vt:lpstr>
      <vt:lpstr>jregion</vt:lpstr>
      <vt:lpstr>Mission of AZEC  in the Future</vt:lpstr>
      <vt:lpstr>Contents</vt:lpstr>
      <vt:lpstr>Contents</vt:lpstr>
      <vt:lpstr>Introduction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History of AZEC</vt:lpstr>
      <vt:lpstr>The 1st AZEC 2007　             @ Singapore Zoo</vt:lpstr>
      <vt:lpstr>AZEC 2007 (Singapore)</vt:lpstr>
      <vt:lpstr>AZEC 2007</vt:lpstr>
      <vt:lpstr>AZEC 2007</vt:lpstr>
      <vt:lpstr>AZEC 2007</vt:lpstr>
      <vt:lpstr>PowerPoint プレゼンテーション</vt:lpstr>
      <vt:lpstr>The 2nd AZEC 2009　        @ Ocean Park Hong Kong</vt:lpstr>
      <vt:lpstr>AZEC 2009, Hong Kong</vt:lpstr>
      <vt:lpstr>Hiro and Hide</vt:lpstr>
      <vt:lpstr>Workshop     (What are the key    components in    interpretation?)</vt:lpstr>
      <vt:lpstr>Bird Watching</vt:lpstr>
      <vt:lpstr>Translation  (from Chinese to English)</vt:lpstr>
      <vt:lpstr>Try a local food in Hong Kong</vt:lpstr>
      <vt:lpstr>Good opportunity to meet each other among Asian friends</vt:lpstr>
      <vt:lpstr>Meet a good friends</vt:lpstr>
      <vt:lpstr>Farewell Party</vt:lpstr>
      <vt:lpstr>Let’s a sing a song!</vt:lpstr>
      <vt:lpstr>Thank you for your great hospitality, my Hong Kong friends!!</vt:lpstr>
      <vt:lpstr>The 3rd AZEC 2011                 @ Taipei Zoo</vt:lpstr>
      <vt:lpstr>AZEC 2011, Taipei, Taiwan </vt:lpstr>
      <vt:lpstr>Hiro, Hide and Dr. Koji TAKADA</vt:lpstr>
      <vt:lpstr>Hiro, Hide, Kasumi and Dr. Koji TAKADA </vt:lpstr>
      <vt:lpstr>Education Center in Taipei Zoo</vt:lpstr>
      <vt:lpstr>First Oral Presentation at AZEC</vt:lpstr>
      <vt:lpstr>After Hiro’s presentation … Photos!</vt:lpstr>
      <vt:lpstr>Coffee Break!</vt:lpstr>
      <vt:lpstr>Taipei Zoo Visit ……Naturalistic exhibit</vt:lpstr>
      <vt:lpstr>The exhibit is for River Otters</vt:lpstr>
      <vt:lpstr>The Panel of invasive species</vt:lpstr>
      <vt:lpstr>The Corner for Biodiversity</vt:lpstr>
      <vt:lpstr>The panel says  “Respect for Life”</vt:lpstr>
      <vt:lpstr>The panels are in front of the Toilet</vt:lpstr>
      <vt:lpstr>The Panels show each species Poos!</vt:lpstr>
      <vt:lpstr>Workshop at Taipei Zoo</vt:lpstr>
      <vt:lpstr>Hiro did it!</vt:lpstr>
      <vt:lpstr>Educators have enjoyed Taiwanese local food and learn its regional culture.</vt:lpstr>
      <vt:lpstr>The 4th AZEC was decided in Japan!</vt:lpstr>
      <vt:lpstr>Thank you for your hospitality, Taipei Zoo!</vt:lpstr>
      <vt:lpstr>The 4th AZEC 2013 　@ Marine World             Umi no Nakamichi,            Fukuoka, JAPAN</vt:lpstr>
      <vt:lpstr>AZEC 2013, Fukuoka, JAPAN</vt:lpstr>
      <vt:lpstr>The 4th AZEC was hosted by JZAE (Japanese Zoo and Aquarium Educators) and Marine World Umi no Nakamichi</vt:lpstr>
      <vt:lpstr>Venue</vt:lpstr>
      <vt:lpstr>Welcome Party</vt:lpstr>
      <vt:lpstr>Welcome Party</vt:lpstr>
      <vt:lpstr>Poster Session</vt:lpstr>
      <vt:lpstr>Poster Session </vt:lpstr>
      <vt:lpstr>Poster Session</vt:lpstr>
      <vt:lpstr>Poster Presenters</vt:lpstr>
      <vt:lpstr>A Big Group Workshop</vt:lpstr>
      <vt:lpstr>A Small Group Workshop</vt:lpstr>
      <vt:lpstr>Japanese Style Get-together Party</vt:lpstr>
      <vt:lpstr>Farewell Party (Singing each countries song!)</vt:lpstr>
      <vt:lpstr>PowerPoint プレゼンテーション</vt:lpstr>
      <vt:lpstr>PowerPoint プレゼンテーション</vt:lpstr>
      <vt:lpstr>The 5th AZEC 2015 　@ Seoul Zoo, South Korea</vt:lpstr>
      <vt:lpstr>AZEC 2015, Seoul,                 South Korea</vt:lpstr>
      <vt:lpstr>Icebreking Party</vt:lpstr>
      <vt:lpstr>PowerPoint プレゼンテーション</vt:lpstr>
      <vt:lpstr>Korean’s executive members and invited guests</vt:lpstr>
      <vt:lpstr>Venue</vt:lpstr>
      <vt:lpstr>Dr. David Chen was the first presenter  </vt:lpstr>
      <vt:lpstr>Dr. Shin-Il JO</vt:lpstr>
      <vt:lpstr>Mr. Danudet “Danny” CHANHOM</vt:lpstr>
      <vt:lpstr>ZPO</vt:lpstr>
      <vt:lpstr>Rachel had  a keynote  speech</vt:lpstr>
      <vt:lpstr>The presenters were celebrated</vt:lpstr>
      <vt:lpstr>Friends from Indonesia</vt:lpstr>
      <vt:lpstr>The Entrance of Welcome Party</vt:lpstr>
      <vt:lpstr>Welcome Party</vt:lpstr>
      <vt:lpstr>Greetings from ZPO</vt:lpstr>
      <vt:lpstr>Poster Presentation about ZPO’s Volunteer</vt:lpstr>
      <vt:lpstr>Bird Watching at DMZ                     (Demillitarized Zone)</vt:lpstr>
      <vt:lpstr>Coffee Break Settings</vt:lpstr>
      <vt:lpstr>Seoul Zoo Trip</vt:lpstr>
      <vt:lpstr>Seoul Zoo has joined ……</vt:lpstr>
      <vt:lpstr>Seoul Zoo has joined ……</vt:lpstr>
      <vt:lpstr>Keeper’s Note</vt:lpstr>
      <vt:lpstr>Keeper’s Note about Poo and  mouth of rhino</vt:lpstr>
      <vt:lpstr>Specimen Room</vt:lpstr>
      <vt:lpstr>Educational Panels in Specimen Room</vt:lpstr>
      <vt:lpstr>The Exhibit Info for Tiger </vt:lpstr>
      <vt:lpstr>PowerPoint プレゼンテーション</vt:lpstr>
      <vt:lpstr>Husbandry Training for elephant</vt:lpstr>
      <vt:lpstr>PowerPoint プレゼンテーション</vt:lpstr>
      <vt:lpstr>The panel for super powerful heart of giraffe</vt:lpstr>
      <vt:lpstr>The Panel for introducing Zoo People</vt:lpstr>
      <vt:lpstr>The Farewell Party was on a luxury cruiser</vt:lpstr>
      <vt:lpstr>Wonderful Farewell Party on the ship</vt:lpstr>
      <vt:lpstr>What is this box……?</vt:lpstr>
      <vt:lpstr>Lots of beautiful cakes…… Thank you for your hospitality,       Korean Friends!!</vt:lpstr>
      <vt:lpstr>Thank you for your hospitality, my Korean friends!!</vt:lpstr>
      <vt:lpstr>The 6th AZEC 2017 　@ Pingtung, Taiwan</vt:lpstr>
      <vt:lpstr>AZEC 2017, Pingtung, Taiwan</vt:lpstr>
      <vt:lpstr>AZEC 2017, Pingtung, Taiwan</vt:lpstr>
      <vt:lpstr>AZEC 2017, Pingtung, Taiwan</vt:lpstr>
      <vt:lpstr>AZEC 2017, Pintgung, Taiwan</vt:lpstr>
      <vt:lpstr>AZEC 2017, Pingtung, Taiwan</vt:lpstr>
      <vt:lpstr>AZEC 2017, Pingtung, Taiwan</vt:lpstr>
      <vt:lpstr>AZEC 2017, Pingtung, Taiwan</vt:lpstr>
      <vt:lpstr>AZEC 2017, Pingtung, Taiwan</vt:lpstr>
      <vt:lpstr>Japanese attendants and Dr.Jo</vt:lpstr>
      <vt:lpstr>Venue</vt:lpstr>
      <vt:lpstr>Welcome Party……Why Dance ?</vt:lpstr>
      <vt:lpstr>Poster Session ( Ms. Wenchi Lin (right))</vt:lpstr>
      <vt:lpstr>More new friends joined AZEC,                                             thank you !!</vt:lpstr>
      <vt:lpstr>Contents</vt:lpstr>
      <vt:lpstr>Looking back on  The Themes of AZEC</vt:lpstr>
      <vt:lpstr>2017  “Dance with Popular Science Education” </vt:lpstr>
      <vt:lpstr>The Objective of AZEC</vt:lpstr>
      <vt:lpstr>The Mission of AZEC</vt:lpstr>
      <vt:lpstr>PowerPoint プレゼンテーション</vt:lpstr>
      <vt:lpstr>“Zoo is Peace”</vt:lpstr>
      <vt:lpstr>“Zoo is Peace”</vt:lpstr>
      <vt:lpstr>In the Future…</vt:lpstr>
      <vt:lpstr>PowerPoint プレゼンテーション</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 TAKAHASHI</dc:creator>
  <cp:lastModifiedBy>Hiro TAKAHASHI</cp:lastModifiedBy>
  <cp:revision>141</cp:revision>
  <dcterms:created xsi:type="dcterms:W3CDTF">2019-11-20T14:51:51Z</dcterms:created>
  <dcterms:modified xsi:type="dcterms:W3CDTF">2019-11-26T00:18:40Z</dcterms:modified>
</cp:coreProperties>
</file>