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72" r:id="rId2"/>
    <p:sldMasterId id="2147483683" r:id="rId3"/>
    <p:sldMasterId id="2147483694" r:id="rId4"/>
    <p:sldMasterId id="2147483705" r:id="rId5"/>
    <p:sldMasterId id="2147483716" r:id="rId6"/>
    <p:sldMasterId id="2147483727" r:id="rId7"/>
  </p:sldMasterIdLst>
  <p:notesMasterIdLst>
    <p:notesMasterId r:id="rId31"/>
  </p:notesMasterIdLst>
  <p:sldIdLst>
    <p:sldId id="256" r:id="rId8"/>
    <p:sldId id="312" r:id="rId9"/>
    <p:sldId id="259" r:id="rId10"/>
    <p:sldId id="284" r:id="rId11"/>
    <p:sldId id="285" r:id="rId12"/>
    <p:sldId id="287" r:id="rId13"/>
    <p:sldId id="288" r:id="rId14"/>
    <p:sldId id="289" r:id="rId15"/>
    <p:sldId id="290" r:id="rId16"/>
    <p:sldId id="292" r:id="rId17"/>
    <p:sldId id="294" r:id="rId18"/>
    <p:sldId id="297" r:id="rId19"/>
    <p:sldId id="298" r:id="rId20"/>
    <p:sldId id="299" r:id="rId21"/>
    <p:sldId id="300" r:id="rId22"/>
    <p:sldId id="293" r:id="rId23"/>
    <p:sldId id="301" r:id="rId24"/>
    <p:sldId id="302" r:id="rId25"/>
    <p:sldId id="303" r:id="rId26"/>
    <p:sldId id="306" r:id="rId27"/>
    <p:sldId id="309" r:id="rId28"/>
    <p:sldId id="305" r:id="rId29"/>
    <p:sldId id="308" r:id="rId30"/>
  </p:sldIdLst>
  <p:sldSz cx="9144000" cy="6858000" type="screen4x3"/>
  <p:notesSz cx="6858000" cy="9144000"/>
  <p:embeddedFontLst>
    <p:embeddedFont>
      <p:font typeface="Kalam" charset="0"/>
      <p:regular r:id="rId32"/>
      <p:bold r:id="rId33"/>
    </p:embeddedFont>
    <p:embeddedFont>
      <p:font typeface="Merriweather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3714121-F8DE-474A-AA4F-46C35EEE82DE}">
  <a:tblStyle styleId="{13714121-F8DE-474A-AA4F-46C35EEE82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4343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7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5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6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8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614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437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6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97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2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4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77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14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2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74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85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31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02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3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6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49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63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8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70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981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02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32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79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3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3F11A31-413C-4D4C-9E24-A329677828E4}" type="datetimeFigureOut">
              <a:rPr lang="zh-TW" altLang="en-US" smtClean="0"/>
              <a:pPr/>
              <a:t>2019/11/27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8329-2829-4742-B1D7-D46A92A370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033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772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9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24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371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628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824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25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61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474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71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11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77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7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2655767"/>
            <a:ext cx="42261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29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2034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77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0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16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777500"/>
            <a:ext cx="18594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2314333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3989936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132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5875067"/>
            <a:ext cx="45711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03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67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Watercolor texture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67"/>
            <a:ext cx="57261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850400"/>
            <a:ext cx="4097400" cy="25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635433"/>
            <a:ext cx="12423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7200">
                <a:solidFill>
                  <a:srgbClr val="8FC6EF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rgbClr val="8FC6E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1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74633"/>
            <a:ext cx="58326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777500"/>
            <a:ext cx="2831100" cy="461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7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73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40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53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2" r:id="rId8"/>
    <p:sldLayoutId id="2147483693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519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034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78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45711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784400"/>
            <a:ext cx="4571100" cy="45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‹#›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5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3896138" y="2372883"/>
            <a:ext cx="5184576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/>
              <a:t>Ecotourism for teenagers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in </a:t>
            </a:r>
            <a:r>
              <a:rPr lang="en-US" sz="3200" b="1" dirty="0"/>
              <a:t>Asia: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Learning </a:t>
            </a:r>
            <a:r>
              <a:rPr lang="en-US" sz="3200" b="1" dirty="0"/>
              <a:t>through wildlife survey, zoo and aquarium visits and nature conservation experience</a:t>
            </a:r>
            <a:endParaRPr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1" y="5859510"/>
            <a:ext cx="4680519" cy="81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323528" y="3525011"/>
            <a:ext cx="8134672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lt1"/>
                </a:solidFill>
              </a:rPr>
              <a:t>Taiwan Ecotours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5253203"/>
            <a:ext cx="77724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Designed by ERC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855335" y="1392233"/>
            <a:ext cx="4083693" cy="14607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Visit to </a:t>
            </a:r>
            <a:r>
              <a:rPr lang="en-US" altLang="zh-TW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Museum of Marine Biology &amp; Aquarium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09" y="121531"/>
            <a:ext cx="4020845" cy="352501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860032" y="249033"/>
            <a:ext cx="359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Kenting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Taiwan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5" y="3861048"/>
            <a:ext cx="3456966" cy="2911760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3"/>
          <a:stretch/>
        </p:blipFill>
        <p:spPr>
          <a:xfrm rot="16200000">
            <a:off x="6586564" y="4171666"/>
            <a:ext cx="2895647" cy="2274410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9" name="Google Shape;119;p21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041" y="3861048"/>
            <a:ext cx="3456966" cy="2895647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5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88024" y="1196752"/>
            <a:ext cx="4176464" cy="16639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Night search at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Sheding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Park to have </a:t>
            </a:r>
            <a:r>
              <a:rPr lang="en-US" sz="2800" dirty="0" err="1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BioBlitz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800" dirty="0" err="1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Kenting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Park area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9033"/>
            <a:ext cx="3943542" cy="3322753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88024" y="249033"/>
            <a:ext cx="3742816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Kenting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Taiwan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995" y="3394265"/>
            <a:ext cx="4104456" cy="3281328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1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88024" y="1196752"/>
            <a:ext cx="4176464" cy="201622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Fieldtrip to shoreline with uplifting coral reef and specially weathered landscapes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6302"/>
            <a:ext cx="3888432" cy="3324429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88024" y="249033"/>
            <a:ext cx="359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Kenting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Taiwan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548779"/>
            <a:ext cx="3837037" cy="3168352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10" name="Google Shape;119;p21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491326"/>
            <a:ext cx="3835711" cy="3240599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4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28996" y="1196752"/>
            <a:ext cx="4307499" cy="14401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Visiting famous fish market of the area</a:t>
            </a:r>
            <a:r>
              <a:rPr lang="en-US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4367"/>
            <a:ext cx="3960440" cy="3308850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39630" y="249033"/>
            <a:ext cx="3598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Kenting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Taiwan 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526106"/>
            <a:ext cx="3835712" cy="3167258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55322"/>
            <a:ext cx="3776229" cy="316330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067944" y="908721"/>
            <a:ext cx="4968552" cy="23042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to Guantian </a:t>
            </a:r>
            <a:r>
              <a:rPr lang="en-GB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Jacana Ecological Park, </a:t>
            </a:r>
            <a:r>
              <a:rPr lang="en-GB" sz="2800" dirty="0" err="1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Sicao</a:t>
            </a:r>
            <a:r>
              <a:rPr lang="en-GB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angrove Protection Area, traditional </a:t>
            </a:r>
            <a:r>
              <a:rPr lang="en-GB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tile paved salt fields and fossil digging experience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2" y="476672"/>
            <a:ext cx="3469451" cy="2891934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067944" y="249034"/>
            <a:ext cx="4824536" cy="65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Taiwan tour: Tainan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73" y="3645024"/>
            <a:ext cx="3248133" cy="299695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5594" y="3645024"/>
            <a:ext cx="1644878" cy="2996952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9" name="Google Shape;119;p21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93" y="3645024"/>
            <a:ext cx="3248133" cy="2996952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37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323528" y="3525011"/>
            <a:ext cx="8134672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lt1"/>
                </a:solidFill>
              </a:rPr>
              <a:t>Sabah </a:t>
            </a:r>
            <a:br>
              <a:rPr lang="en" sz="9600" dirty="0" smtClean="0">
                <a:solidFill>
                  <a:schemeClr val="lt1"/>
                </a:solidFill>
              </a:rPr>
            </a:br>
            <a:r>
              <a:rPr lang="en" sz="9600" dirty="0" smtClean="0">
                <a:solidFill>
                  <a:schemeClr val="lt1"/>
                </a:solidFill>
              </a:rPr>
              <a:t>Ecotours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5253203"/>
            <a:ext cx="77724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Designed by ERC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16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16016" y="1189033"/>
            <a:ext cx="4427984" cy="202394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Visit to </a:t>
            </a:r>
            <a:r>
              <a:rPr lang="en-GB" sz="2800" dirty="0" err="1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Sepilok</a:t>
            </a:r>
            <a:r>
              <a:rPr lang="en-GB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Orangutan</a:t>
            </a:r>
            <a:r>
              <a:rPr lang="en-GB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Rehabilitation </a:t>
            </a:r>
            <a:r>
              <a:rPr lang="en-GB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</a:t>
            </a:r>
            <a:r>
              <a:rPr lang="en-GB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800" dirty="0" err="1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Bornean</a:t>
            </a:r>
            <a:r>
              <a:rPr lang="en-GB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Sun Bear Conservation Centre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20" y="3561663"/>
            <a:ext cx="1612565" cy="3035689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16016" y="249033"/>
            <a:ext cx="395884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>
              <a:buClr>
                <a:srgbClr val="4F9CB5"/>
              </a:buClr>
            </a:pPr>
            <a:r>
              <a:rPr lang="en-US" altLang="zh-TW" sz="3200" dirty="0" smtClean="0">
                <a:solidFill>
                  <a:srgbClr val="75AF7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Sandakan, Sabah</a:t>
            </a:r>
            <a:endParaRPr lang="en-US" sz="3200" dirty="0">
              <a:solidFill>
                <a:srgbClr val="75AF7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20" y="249033"/>
            <a:ext cx="3682579" cy="303595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7" name="Google Shape;119;p21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3" y="3516627"/>
            <a:ext cx="3638959" cy="3080726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9" y="3513747"/>
            <a:ext cx="3234629" cy="3083605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1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16016" y="1189032"/>
            <a:ext cx="4320480" cy="220073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</a:t>
            </a:r>
            <a:r>
              <a:rPr lang="en-US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Rainforest Discovery Centre located in </a:t>
            </a:r>
            <a:r>
              <a:rPr lang="en-US" sz="2800" dirty="0" err="1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Kabili-Sepilok</a:t>
            </a:r>
            <a:r>
              <a:rPr lang="en-US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Forest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Reserve and have </a:t>
            </a:r>
            <a:r>
              <a:rPr lang="en-US" sz="2800" dirty="0" err="1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BioBlitz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birds through smartphone application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36" y="247016"/>
            <a:ext cx="3628272" cy="3037968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88024" y="249033"/>
            <a:ext cx="3886832" cy="58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Sandakan, Sabah</a:t>
            </a:r>
          </a:p>
        </p:txBody>
      </p:sp>
      <p:pic>
        <p:nvPicPr>
          <p:cNvPr id="10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3" y="3429001"/>
            <a:ext cx="3691695" cy="280831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7" name="Google Shape;119;p21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740" y="3429001"/>
            <a:ext cx="5228658" cy="2448271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6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16016" y="1189033"/>
            <a:ext cx="4371696" cy="15918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</a:t>
            </a:r>
            <a:r>
              <a:rPr lang="en-US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Amazon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Asia, the Kinabatangan River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7" y="249033"/>
            <a:ext cx="3628272" cy="2963943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16016" y="249033"/>
            <a:ext cx="395884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Sandakan, Sabah</a:t>
            </a:r>
          </a:p>
        </p:txBody>
      </p:sp>
      <p:pic>
        <p:nvPicPr>
          <p:cNvPr id="10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501009"/>
            <a:ext cx="3281506" cy="3024336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7" name="Google Shape;119;p21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10" y="3501009"/>
            <a:ext cx="3281506" cy="3024336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516" y="3501009"/>
            <a:ext cx="2417196" cy="3024336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8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333485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85984" y="1333485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572000" y="1333485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858000" y="1333485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4083600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285984" y="4083600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72000" y="4083600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58000" y="4083600"/>
            <a:ext cx="2286000" cy="2774400"/>
          </a:xfrm>
          <a:prstGeom prst="rect">
            <a:avLst/>
          </a:prstGeom>
          <a:solidFill>
            <a:srgbClr val="33660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0" y="3238499"/>
            <a:ext cx="2285984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altLang="zh-TW" sz="11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endParaRPr lang="en-US" altLang="zh-TW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海</a:t>
            </a:r>
            <a:r>
              <a:rPr lang="zh-TW" altLang="en-US" sz="12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外生態體驗 </a:t>
            </a:r>
            <a:endParaRPr lang="en-US" altLang="zh-TW" sz="1200" dirty="0" smtClean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GB" altLang="zh-TW" sz="13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Overseas </a:t>
            </a:r>
            <a:r>
              <a:rPr lang="en-GB" altLang="zh-TW" sz="13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Eco-programs</a:t>
            </a:r>
          </a:p>
          <a:p>
            <a:pPr lvl="0">
              <a:spcBef>
                <a:spcPct val="0"/>
              </a:spcBef>
            </a:pP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255739" y="3429008"/>
            <a:ext cx="2285984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生物多樣性調查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Biodiversity Survey</a:t>
            </a: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2286005" y="6191269"/>
            <a:ext cx="2285984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產品設計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Product Design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6858016" y="3429008"/>
            <a:ext cx="2285984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濕地管理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Wetland Management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9217" name="Picture 1" descr="C:\Users\USER\Desktop\ERC\Admin 行政\Business Overview\媒體合作及影片製作 Media Co-operation and Video Produc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5600" y="4095755"/>
            <a:ext cx="2278800" cy="1899000"/>
          </a:xfrm>
          <a:prstGeom prst="rect">
            <a:avLst/>
          </a:prstGeom>
          <a:noFill/>
        </p:spPr>
      </p:pic>
      <p:sp>
        <p:nvSpPr>
          <p:cNvPr id="19" name="標題 1"/>
          <p:cNvSpPr txBox="1">
            <a:spLocks/>
          </p:cNvSpPr>
          <p:nvPr/>
        </p:nvSpPr>
        <p:spPr>
          <a:xfrm>
            <a:off x="4572010" y="6000752"/>
            <a:ext cx="2285984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媒體合作及影片製作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Media Co-operation and </a:t>
            </a: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Video Production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6858016" y="6000752"/>
            <a:ext cx="2285984" cy="857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出版 </a:t>
            </a:r>
            <a:r>
              <a:rPr lang="en-US" altLang="zh-TW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/ </a:t>
            </a: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手機應用程式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Publication and Mobile Application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0" y="6000752"/>
            <a:ext cx="2285984" cy="857248"/>
          </a:xfrm>
          <a:prstGeom prst="rect">
            <a:avLst/>
          </a:prstGeom>
          <a:solidFill>
            <a:srgbClr val="3366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漁農自然護理署遊客中心管理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Management of AFC</a:t>
            </a:r>
            <a:r>
              <a:rPr lang="zh-TW" altLang="en-US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Ｄ</a:t>
            </a:r>
            <a:r>
              <a:rPr lang="en-US" altLang="zh-TW" sz="1100" dirty="0" smtClean="0">
                <a:solidFill>
                  <a:schemeClr val="bg1"/>
                </a:solidFill>
                <a:latin typeface="+mj-lt"/>
                <a:ea typeface="Adobe Gothic Std B" pitchFamily="34" charset="-128"/>
                <a:cs typeface="+mj-cs"/>
              </a:rPr>
              <a:t>’</a:t>
            </a: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s </a:t>
            </a: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Country Park Visitor Centre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541723" y="3381375"/>
            <a:ext cx="2285984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公</a:t>
            </a: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</a:rPr>
              <a:t>眾展覽及教</a:t>
            </a:r>
            <a:r>
              <a:rPr lang="zh-TW" altLang="en-US" sz="1200" dirty="0" smtClean="0">
                <a:solidFill>
                  <a:schemeClr val="bg1"/>
                </a:solidFill>
                <a:latin typeface="Adobe 黑体 Std R" pitchFamily="34" charset="-128"/>
                <a:ea typeface="Adobe 黑体 Std R" pitchFamily="34" charset="-128"/>
                <a:cs typeface="+mj-cs"/>
              </a:rPr>
              <a:t>育活動</a:t>
            </a:r>
            <a:endParaRPr lang="en-US" altLang="zh-TW" sz="1200" dirty="0" smtClean="0">
              <a:solidFill>
                <a:schemeClr val="bg1"/>
              </a:solidFill>
              <a:latin typeface="Adobe 黑体 Std R" pitchFamily="34" charset="-128"/>
              <a:ea typeface="Adobe 黑体 Std R" pitchFamily="34" charset="-128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zh-TW" sz="11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  <a:cs typeface="+mj-cs"/>
              </a:rPr>
              <a:t>Public Exhibition &amp; Education Program</a:t>
            </a:r>
            <a:endParaRPr lang="zh-TW" altLang="en-US" sz="11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1026" name="Picture 2" descr="C:\Users\USER\Desktop\ERC\Admin 行政\Business Overview\1.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84" y="1318804"/>
            <a:ext cx="2278800" cy="1900800"/>
          </a:xfrm>
          <a:prstGeom prst="rect">
            <a:avLst/>
          </a:prstGeom>
          <a:solidFill>
            <a:srgbClr val="336600"/>
          </a:solidFill>
        </p:spPr>
      </p:pic>
      <p:pic>
        <p:nvPicPr>
          <p:cNvPr id="1027" name="Picture 3" descr="C:\Users\USER\Desktop\ERC\Admin 行政\Business Overview\3.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331" y="1333485"/>
            <a:ext cx="2278800" cy="1900800"/>
          </a:xfrm>
          <a:prstGeom prst="rect">
            <a:avLst/>
          </a:prstGeom>
          <a:noFill/>
        </p:spPr>
      </p:pic>
      <p:pic>
        <p:nvPicPr>
          <p:cNvPr id="1028" name="Picture 4" descr="C:\Users\USER\Desktop\ERC\Admin 行政\Business Overview\4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200" y="1333485"/>
            <a:ext cx="2278800" cy="1900800"/>
          </a:xfrm>
          <a:prstGeom prst="rect">
            <a:avLst/>
          </a:prstGeom>
          <a:noFill/>
        </p:spPr>
      </p:pic>
      <p:pic>
        <p:nvPicPr>
          <p:cNvPr id="1029" name="Picture 5" descr="C:\Users\USER\Desktop\ERC\Admin 行政\Business Overview\8.jpg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120" y="4095755"/>
            <a:ext cx="2278800" cy="1900800"/>
          </a:xfrm>
          <a:prstGeom prst="rect">
            <a:avLst/>
          </a:prstGeom>
          <a:noFill/>
        </p:spPr>
      </p:pic>
      <p:pic>
        <p:nvPicPr>
          <p:cNvPr id="1031" name="Picture 7" descr="C:\Users\USER\Desktop\ERC\Admin 行政\Business Overview\6.jpg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9584" y="4083600"/>
            <a:ext cx="2278800" cy="1900800"/>
          </a:xfrm>
          <a:prstGeom prst="rect">
            <a:avLst/>
          </a:prstGeom>
          <a:noFill/>
        </p:spPr>
      </p:pic>
      <p:pic>
        <p:nvPicPr>
          <p:cNvPr id="1032" name="Picture 8" descr="C:\Users\USER\Desktop\ERC\Admin 行政\Business Overview\5 AFC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" y="4083600"/>
            <a:ext cx="2273760" cy="1900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9"/>
          <a:stretch/>
        </p:blipFill>
        <p:spPr>
          <a:xfrm>
            <a:off x="0" y="1345728"/>
            <a:ext cx="2273760" cy="1888557"/>
          </a:xfrm>
          <a:prstGeom prst="rect">
            <a:avLst/>
          </a:prstGeom>
        </p:spPr>
      </p:pic>
      <p:sp>
        <p:nvSpPr>
          <p:cNvPr id="27" name="Google Shape;70;p15"/>
          <p:cNvSpPr txBox="1">
            <a:spLocks/>
          </p:cNvSpPr>
          <p:nvPr/>
        </p:nvSpPr>
        <p:spPr>
          <a:xfrm>
            <a:off x="2463031" y="436435"/>
            <a:ext cx="4150200" cy="92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works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1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4716016" y="1189033"/>
            <a:ext cx="4320480" cy="156789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Visit </a:t>
            </a:r>
            <a:r>
              <a:rPr lang="en-US" sz="2800" dirty="0" smtClean="0">
                <a:solidFill>
                  <a:srgbClr val="4F9C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turtle island to learn the conservation work on endangered sea turtles</a:t>
            </a:r>
            <a:endParaRPr sz="2800" dirty="0">
              <a:solidFill>
                <a:srgbClr val="4F9C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1"/>
            <a:ext cx="3369984" cy="2736304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117;p21"/>
          <p:cNvSpPr txBox="1">
            <a:spLocks/>
          </p:cNvSpPr>
          <p:nvPr/>
        </p:nvSpPr>
        <p:spPr>
          <a:xfrm>
            <a:off x="4716016" y="249033"/>
            <a:ext cx="395884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>
              <a:buClr>
                <a:srgbClr val="4F9CB5"/>
              </a:buClr>
            </a:pPr>
            <a:r>
              <a:rPr lang="en-US" altLang="zh-TW" sz="3200" dirty="0" smtClean="0">
                <a:solidFill>
                  <a:srgbClr val="75AF7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Sandakan, Sabah</a:t>
            </a:r>
            <a:endParaRPr lang="en-US" sz="3200" dirty="0">
              <a:solidFill>
                <a:srgbClr val="75AF7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119;p21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032447" cy="3153968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7" name="Google Shape;119;p21"/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5"/>
          <a:stretch/>
        </p:blipFill>
        <p:spPr>
          <a:xfrm>
            <a:off x="6287564" y="3789041"/>
            <a:ext cx="2856436" cy="2736304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pic>
        <p:nvPicPr>
          <p:cNvPr id="8" name="Google Shape;119;p21"/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026"/>
          <a:stretch/>
        </p:blipFill>
        <p:spPr>
          <a:xfrm>
            <a:off x="3369984" y="3789041"/>
            <a:ext cx="2917581" cy="2736304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4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323528" y="3789040"/>
            <a:ext cx="8134672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dirty="0" smtClean="0">
                <a:solidFill>
                  <a:schemeClr val="lt1"/>
                </a:solidFill>
              </a:rPr>
              <a:t/>
            </a:r>
            <a:br>
              <a:rPr lang="en-US" altLang="zh-TW" sz="4400" dirty="0" smtClean="0">
                <a:solidFill>
                  <a:schemeClr val="lt1"/>
                </a:solidFill>
              </a:rPr>
            </a:br>
            <a:r>
              <a:rPr lang="en-US" altLang="zh-TW" sz="4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</a:t>
            </a:r>
            <a:br>
              <a:rPr lang="en-US" altLang="zh-TW" sz="44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400" dirty="0" smtClean="0">
                <a:solidFill>
                  <a:schemeClr val="lt1"/>
                </a:solidFill>
              </a:rPr>
              <a:t>Promoting nature conservation </a:t>
            </a:r>
            <a:r>
              <a:rPr lang="en-US" altLang="zh-TW" sz="4400" dirty="0" smtClean="0">
                <a:solidFill>
                  <a:schemeClr val="lt1"/>
                </a:solidFill>
              </a:rPr>
              <a:t>locally with </a:t>
            </a:r>
            <a:r>
              <a:rPr lang="en-US" altLang="zh-TW" sz="4400" dirty="0" smtClean="0">
                <a:solidFill>
                  <a:schemeClr val="lt1"/>
                </a:solidFill>
              </a:rPr>
              <a:t>joint force. </a:t>
            </a:r>
            <a:br>
              <a:rPr lang="en-US" altLang="zh-TW" sz="4400" dirty="0" smtClean="0">
                <a:solidFill>
                  <a:schemeClr val="lt1"/>
                </a:solidFill>
              </a:rPr>
            </a:br>
            <a:r>
              <a:rPr lang="en-US" altLang="zh-TW" sz="4400" dirty="0" smtClean="0">
                <a:solidFill>
                  <a:schemeClr val="lt1"/>
                </a:solidFill>
              </a:rPr>
              <a:t>Zoos, aquariums</a:t>
            </a:r>
            <a:r>
              <a:rPr lang="en-US" altLang="zh-TW" sz="4400" smtClean="0">
                <a:solidFill>
                  <a:schemeClr val="lt1"/>
                </a:solidFill>
              </a:rPr>
              <a:t>, nature </a:t>
            </a:r>
            <a:r>
              <a:rPr lang="en-US" altLang="zh-TW" sz="4400" dirty="0" smtClean="0">
                <a:solidFill>
                  <a:schemeClr val="lt1"/>
                </a:solidFill>
              </a:rPr>
              <a:t>conservation organizations, ecotourism industries </a:t>
            </a:r>
            <a:r>
              <a:rPr lang="en-US" altLang="zh-TW" sz="4400" dirty="0" smtClean="0">
                <a:solidFill>
                  <a:schemeClr val="lt1"/>
                </a:solidFill>
              </a:rPr>
              <a:t>can extend their influencing power!</a:t>
            </a:r>
            <a:endParaRPr sz="4400" dirty="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21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/>
          <p:nvPr/>
        </p:nvSpPr>
        <p:spPr>
          <a:xfrm>
            <a:off x="3841855" y="1245119"/>
            <a:ext cx="4528800" cy="3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000" dirty="0">
                <a:solidFill>
                  <a:srgbClr val="ABDE75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 dirty="0">
              <a:solidFill>
                <a:srgbClr val="ABDE75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4294967295"/>
          </p:nvPr>
        </p:nvSpPr>
        <p:spPr>
          <a:xfrm>
            <a:off x="457200" y="894867"/>
            <a:ext cx="4330824" cy="567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/>
                <a:ea typeface="Kalam"/>
                <a:cs typeface="Kalam"/>
                <a:sym typeface="Kalam"/>
              </a:rPr>
              <a:t>Keep in touch &amp;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/>
                <a:ea typeface="Kalam"/>
                <a:cs typeface="Kalam"/>
                <a:sym typeface="Kalam"/>
              </a:rPr>
              <a:t>	exchange idea </a:t>
            </a:r>
            <a:endParaRPr sz="32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am"/>
              <a:ea typeface="Kalam"/>
              <a:cs typeface="Kalam"/>
              <a:sym typeface="Kalam"/>
            </a:endParaRP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8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FaceBook</a:t>
            </a: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n-US" altLang="zh-TW" sz="28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" sz="2800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carolliu.erc@gmail.com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erc.org.hk@gmail.com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462" y="1429053"/>
            <a:ext cx="2447881" cy="272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45" y="1143348"/>
            <a:ext cx="490222" cy="7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oogle Shape;294;p37"/>
          <p:cNvSpPr/>
          <p:nvPr/>
        </p:nvSpPr>
        <p:spPr>
          <a:xfrm>
            <a:off x="553851" y="3365862"/>
            <a:ext cx="464543" cy="599700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11;p37"/>
          <p:cNvSpPr/>
          <p:nvPr/>
        </p:nvSpPr>
        <p:spPr>
          <a:xfrm>
            <a:off x="540089" y="2566216"/>
            <a:ext cx="478305" cy="589032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233;p32"/>
          <p:cNvGrpSpPr/>
          <p:nvPr/>
        </p:nvGrpSpPr>
        <p:grpSpPr>
          <a:xfrm>
            <a:off x="4946120" y="336664"/>
            <a:ext cx="2944674" cy="6058395"/>
            <a:chOff x="2112475" y="238125"/>
            <a:chExt cx="3395050" cy="5238750"/>
          </a:xfrm>
        </p:grpSpPr>
        <p:sp>
          <p:nvSpPr>
            <p:cNvPr id="12" name="Google Shape;234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35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36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37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8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323528" y="2924944"/>
            <a:ext cx="8134672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lt1"/>
                </a:solidFill>
              </a:rPr>
              <a:t>Q &amp; A</a:t>
            </a:r>
            <a:br>
              <a:rPr lang="en" sz="9600" dirty="0" smtClean="0">
                <a:solidFill>
                  <a:schemeClr val="lt1"/>
                </a:solidFill>
              </a:rPr>
            </a:br>
            <a:r>
              <a:rPr lang="en" sz="9600" dirty="0" smtClean="0">
                <a:solidFill>
                  <a:schemeClr val="lt1"/>
                </a:solidFill>
              </a:rPr>
              <a:t>Thank You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1764250" y="4442180"/>
            <a:ext cx="5400600" cy="1142411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23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3" y="4581128"/>
            <a:ext cx="4969675" cy="8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297100" y="692696"/>
            <a:ext cx="4150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F9CB5"/>
                </a:solidFill>
              </a:rPr>
              <a:t>What i</a:t>
            </a:r>
            <a:r>
              <a:rPr lang="en-US" sz="3600" dirty="0" smtClean="0"/>
              <a:t>s Ecotourism?</a:t>
            </a:r>
            <a:endParaRPr sz="3600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276872"/>
            <a:ext cx="4150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smtClean="0">
                <a:solidFill>
                  <a:srgbClr val="4F9CB5"/>
                </a:solidFill>
              </a:rPr>
              <a:t>“It is a responsible travel to natural areas that conserves the environment and improves the well-being of local people.” </a:t>
            </a:r>
          </a:p>
          <a:p>
            <a:pPr marL="0" lvl="0" indent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i="1" dirty="0" smtClean="0">
                <a:solidFill>
                  <a:srgbClr val="4F9CB5"/>
                </a:solidFill>
              </a:rPr>
              <a:t>     Definition by </a:t>
            </a:r>
          </a:p>
          <a:p>
            <a:pPr marL="0" lvl="0" indent="0" algn="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 i="1" dirty="0" smtClean="0">
                <a:solidFill>
                  <a:srgbClr val="4F9CB5"/>
                </a:solidFill>
              </a:rPr>
              <a:t>The International Ecotourism Society</a:t>
            </a:r>
            <a:endParaRPr sz="1600" i="1" dirty="0">
              <a:solidFill>
                <a:srgbClr val="4F9CB5"/>
              </a:solidFill>
            </a:endParaRPr>
          </a:p>
        </p:txBody>
      </p:sp>
      <p:sp>
        <p:nvSpPr>
          <p:cNvPr id="5" name="Google Shape;70;p15"/>
          <p:cNvSpPr txBox="1">
            <a:spLocks/>
          </p:cNvSpPr>
          <p:nvPr/>
        </p:nvSpPr>
        <p:spPr>
          <a:xfrm>
            <a:off x="4139952" y="4653136"/>
            <a:ext cx="4464496" cy="1176131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Kalam"/>
              <a:buNone/>
              <a:defRPr sz="4000" b="0" i="0" u="none" strike="noStrike" cap="none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</a:rPr>
              <a:t>Ecotourism is a kind of environmental education!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6016" y="627196"/>
            <a:ext cx="3741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 smtClean="0">
                <a:solidFill>
                  <a:schemeClr val="accent1"/>
                </a:solidFill>
              </a:rPr>
              <a:t>Resent trend of overseas study tours in Hong Kong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4355976" y="2372883"/>
            <a:ext cx="4680520" cy="39364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Start at age 7 or above</a:t>
            </a:r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Parent-child mainly visit Singapore, Japan, Korea (       </a:t>
            </a:r>
            <a:r>
              <a:rPr lang="en-US" altLang="zh-TW" dirty="0" smtClean="0"/>
              <a:t>10%)</a:t>
            </a:r>
            <a:endParaRPr lang="en-US" dirty="0" smtClean="0"/>
          </a:p>
          <a:p>
            <a:pPr marL="342900" lvl="0" indent="-342900" algn="l" rtl="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School increasingly travel England, Australia &amp; Germany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      </a:t>
            </a:r>
            <a:r>
              <a:rPr lang="en-US" altLang="zh-TW" dirty="0" smtClean="0"/>
              <a:t>(       30%)</a:t>
            </a:r>
          </a:p>
          <a:p>
            <a:pPr marL="34290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/>
              <a:t>Start visiting “One Belt One Road” countries </a:t>
            </a:r>
            <a:endParaRPr dirty="0"/>
          </a:p>
        </p:txBody>
      </p:sp>
      <p:sp>
        <p:nvSpPr>
          <p:cNvPr id="91" name="Google Shape;91;p18"/>
          <p:cNvSpPr/>
          <p:nvPr/>
        </p:nvSpPr>
        <p:spPr>
          <a:xfrm>
            <a:off x="3580572" y="305217"/>
            <a:ext cx="1052431" cy="142192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2505049" y="485211"/>
            <a:ext cx="629283" cy="81730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3233233" y="193820"/>
            <a:ext cx="347339" cy="45003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1884235" y="712802"/>
            <a:ext cx="247093" cy="32018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4</a:t>
            </a:fld>
            <a:endParaRPr>
              <a:solidFill>
                <a:srgbClr val="498BE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272" y="3089081"/>
            <a:ext cx="442888" cy="5905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159" y="4365104"/>
            <a:ext cx="442888" cy="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7200" y="3284984"/>
            <a:ext cx="4247288" cy="23348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dirty="0" smtClean="0">
                <a:solidFill>
                  <a:schemeClr val="accent1"/>
                </a:solidFill>
              </a:rPr>
              <a:t>Turning overseas study tours to </a:t>
            </a:r>
            <a:r>
              <a:rPr lang="en-US" altLang="zh-TW" sz="3200" dirty="0" err="1" smtClean="0">
                <a:solidFill>
                  <a:schemeClr val="accent1"/>
                </a:solidFill>
              </a:rPr>
              <a:t>ecotours</a:t>
            </a:r>
            <a:r>
              <a:rPr lang="en-US" altLang="zh-TW" sz="3200" dirty="0" smtClean="0">
                <a:solidFill>
                  <a:schemeClr val="accent1"/>
                </a:solidFill>
              </a:rPr>
              <a:t>. Adding nature conservation experience to participants!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6075666" y="741869"/>
            <a:ext cx="1356919" cy="183331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657242"/>
            <a:ext cx="793332" cy="103036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70" y="628433"/>
            <a:ext cx="347339" cy="45003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6" y="2744540"/>
            <a:ext cx="247093" cy="32018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5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5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115700" y="274633"/>
            <a:ext cx="37449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process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6</a:t>
            </a:fld>
            <a:endParaRPr>
              <a:solidFill>
                <a:srgbClr val="498BE4"/>
              </a:solidFill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4115700" y="2024197"/>
            <a:ext cx="3744900" cy="6804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75AF77">
                    <a:lumMod val="75000"/>
                  </a:srgbClr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 gain</a:t>
            </a:r>
            <a:endParaRPr sz="2400" b="1" dirty="0">
              <a:solidFill>
                <a:srgbClr val="75AF77">
                  <a:lumMod val="75000"/>
                </a:srgbClr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115700" y="3656173"/>
            <a:ext cx="3744900" cy="680400"/>
          </a:xfrm>
          <a:prstGeom prst="rect">
            <a:avLst/>
          </a:prstGeom>
          <a:noFill/>
          <a:ln w="9525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4F9CB5"/>
                </a:solidFill>
                <a:latin typeface="Merriweather"/>
                <a:ea typeface="Merriweather"/>
                <a:cs typeface="Merriweather"/>
                <a:sym typeface="Merriweather"/>
              </a:rPr>
              <a:t>Attitude change</a:t>
            </a:r>
            <a:endParaRPr sz="2400" b="1" dirty="0">
              <a:solidFill>
                <a:srgbClr val="4F9CB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15700" y="5288149"/>
            <a:ext cx="3744900" cy="68040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 smtClean="0">
                <a:solidFill>
                  <a:srgbClr val="498BE4"/>
                </a:solidFill>
                <a:latin typeface="Merriweather"/>
                <a:ea typeface="Merriweather"/>
                <a:cs typeface="Merriweather"/>
                <a:sym typeface="Merriweather"/>
              </a:rPr>
              <a:t>Action change</a:t>
            </a:r>
            <a:endParaRPr sz="2400" b="1" dirty="0">
              <a:solidFill>
                <a:srgbClr val="498BE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4" name="Google Shape;194;p28"/>
          <p:cNvCxnSpPr/>
          <p:nvPr/>
        </p:nvCxnSpPr>
        <p:spPr>
          <a:xfrm>
            <a:off x="5988150" y="2704597"/>
            <a:ext cx="0" cy="951600"/>
          </a:xfrm>
          <a:prstGeom prst="straightConnector1">
            <a:avLst/>
          </a:prstGeom>
          <a:noFill/>
          <a:ln w="38100" cap="rnd" cmpd="sng">
            <a:solidFill>
              <a:schemeClr val="accent1">
                <a:lumMod val="75000"/>
              </a:schemeClr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9" name="Google Shape;194;p28"/>
          <p:cNvCxnSpPr/>
          <p:nvPr/>
        </p:nvCxnSpPr>
        <p:spPr>
          <a:xfrm>
            <a:off x="5988150" y="4336573"/>
            <a:ext cx="0" cy="951600"/>
          </a:xfrm>
          <a:prstGeom prst="straightConnector1">
            <a:avLst/>
          </a:prstGeom>
          <a:noFill/>
          <a:ln w="38100" cap="rnd" cmpd="sng">
            <a:solidFill>
              <a:schemeClr val="accent1">
                <a:lumMod val="75000"/>
              </a:schemeClr>
            </a:solidFill>
            <a:prstDash val="solid"/>
            <a:round/>
            <a:headEnd type="triangle" w="sm" len="sm"/>
            <a:tailEnd type="triangle" w="sm" len="sm"/>
          </a:ln>
        </p:spPr>
      </p:cxnSp>
    </p:spTree>
    <p:extLst>
      <p:ext uri="{BB962C8B-B14F-4D97-AF65-F5344CB8AC3E}">
        <p14:creationId xmlns:p14="http://schemas.microsoft.com/office/powerpoint/2010/main" val="3294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ctrTitle" idx="4294967295"/>
          </p:nvPr>
        </p:nvSpPr>
        <p:spPr>
          <a:xfrm>
            <a:off x="4211960" y="2180861"/>
            <a:ext cx="4342500" cy="234532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/>
              <a:t>Six key elements of overseas ecotour programme design</a:t>
            </a:r>
            <a:endParaRPr sz="3600" b="1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7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559200"/>
            <a:ext cx="5112568" cy="11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</a:rPr>
              <a:t>1. Visit to </a:t>
            </a:r>
            <a:r>
              <a:rPr lang="en-US" sz="2400" b="1" dirty="0" smtClean="0">
                <a:solidFill>
                  <a:schemeClr val="accent1"/>
                </a:solidFill>
              </a:rPr>
              <a:t>Zoo / Aquarium</a:t>
            </a:r>
            <a:r>
              <a:rPr lang="en-US" sz="2400" b="1" dirty="0">
                <a:solidFill>
                  <a:schemeClr val="accent1"/>
                </a:solidFill>
              </a:rPr>
              <a:t>/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Wildlife </a:t>
            </a:r>
            <a:r>
              <a:rPr lang="en-US" sz="2400" b="1" dirty="0" smtClean="0">
                <a:solidFill>
                  <a:schemeClr val="accent1"/>
                </a:solidFill>
              </a:rPr>
              <a:t>re-habitation </a:t>
            </a:r>
            <a:r>
              <a:rPr lang="en-US" sz="2400" b="1" dirty="0" err="1" smtClean="0">
                <a:solidFill>
                  <a:schemeClr val="accent1"/>
                </a:solidFill>
              </a:rPr>
              <a:t>centre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/</a:t>
            </a:r>
            <a:r>
              <a:rPr lang="en-US" sz="2400" b="1" dirty="0" smtClean="0">
                <a:solidFill>
                  <a:schemeClr val="accent1"/>
                </a:solidFill>
              </a:rPr>
              <a:t> sanctuary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1678544"/>
            <a:ext cx="5040560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-US" sz="1800" dirty="0" smtClean="0"/>
              <a:t>Provide rich </a:t>
            </a:r>
            <a:r>
              <a:rPr lang="en-US" sz="1800" dirty="0"/>
              <a:t>information on natural environment and wildlife </a:t>
            </a:r>
            <a:r>
              <a:rPr lang="en-US" sz="1800" dirty="0" smtClean="0"/>
              <a:t>at the area.</a:t>
            </a:r>
            <a:endParaRPr lang="en-US" sz="1800" dirty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4267589"/>
            <a:ext cx="4534272" cy="11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5"/>
                </a:solidFill>
              </a:rPr>
              <a:t>3. Experience quick wildlife survey, </a:t>
            </a:r>
            <a:r>
              <a:rPr lang="en-US" sz="2400" b="1" dirty="0" err="1">
                <a:solidFill>
                  <a:schemeClr val="accent5"/>
                </a:solidFill>
              </a:rPr>
              <a:t>BioBlitz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5386933"/>
            <a:ext cx="4534272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smtClean="0"/>
              <a:t>Experience the work of scientist on wildlife survey. Make students reliased the amazing biodiversity of the area.</a:t>
            </a:r>
            <a:endParaRPr sz="1800"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2660915"/>
            <a:ext cx="4534272" cy="75365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/>
              <a:t>2. Fieldtrip at nature reserve</a:t>
            </a:r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3332989"/>
            <a:ext cx="4534272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smtClean="0"/>
              <a:t>Exploration of the exotic natural  environment that need protection.</a:t>
            </a:r>
            <a:endParaRPr sz="18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8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164637"/>
            <a:ext cx="5112568" cy="11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 smtClean="0">
                <a:solidFill>
                  <a:schemeClr val="accent1"/>
                </a:solidFill>
              </a:rPr>
              <a:t>4</a:t>
            </a:r>
            <a:r>
              <a:rPr lang="en-US" sz="2400" b="1" dirty="0">
                <a:solidFill>
                  <a:schemeClr val="accent1"/>
                </a:solidFill>
              </a:rPr>
              <a:t>. Fieldtrip of the geographic landscapes </a:t>
            </a: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1316765"/>
            <a:ext cx="5040560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n-US" altLang="zh-TW" sz="1800" dirty="0" smtClean="0"/>
              <a:t>Understand the g</a:t>
            </a:r>
            <a:r>
              <a:rPr lang="en-US" sz="1800" dirty="0" smtClean="0"/>
              <a:t>eographic landscapes that shape the habitats and ecosystems in the area. </a:t>
            </a:r>
            <a:endParaRPr lang="en-US" sz="1800" dirty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4581128"/>
            <a:ext cx="4534272" cy="11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>
                <a:solidFill>
                  <a:schemeClr val="accent5"/>
                </a:solidFill>
              </a:rPr>
              <a:t>6. Build the environmental friendly living habit</a:t>
            </a:r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5733256"/>
            <a:ext cx="4534272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smtClean="0"/>
              <a:t>Practicse reduce, reuse, recycle and rethink in daily life  during the travel.</a:t>
            </a:r>
            <a:endParaRPr sz="1800"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ctrTitle" idx="4294967295"/>
          </p:nvPr>
        </p:nvSpPr>
        <p:spPr>
          <a:xfrm>
            <a:off x="3923928" y="2660915"/>
            <a:ext cx="4534272" cy="119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2400" b="1" dirty="0"/>
              <a:t>5. Experience local </a:t>
            </a:r>
            <a:r>
              <a:rPr lang="en-US" sz="2400" b="1" dirty="0" smtClean="0"/>
              <a:t>cultural / economical </a:t>
            </a:r>
            <a:r>
              <a:rPr lang="en-US" sz="2400" b="1" dirty="0"/>
              <a:t>activities</a:t>
            </a:r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4294967295"/>
          </p:nvPr>
        </p:nvSpPr>
        <p:spPr>
          <a:xfrm>
            <a:off x="3923928" y="3717032"/>
            <a:ext cx="4534272" cy="6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 smtClean="0"/>
              <a:t>Experience the living of local people with their natural envrionment.</a:t>
            </a:r>
            <a:endParaRPr sz="1800" dirty="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52409" y="6333201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498BE4"/>
                </a:solidFill>
              </a:rPr>
              <a:pPr/>
              <a:t>9</a:t>
            </a:fld>
            <a:endParaRPr>
              <a:solidFill>
                <a:srgbClr val="498B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540</Words>
  <Application>Microsoft Office PowerPoint</Application>
  <PresentationFormat>On-screen Show (4:3)</PresentationFormat>
  <Paragraphs>103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新細明體</vt:lpstr>
      <vt:lpstr>Adobe 黑体 Std R</vt:lpstr>
      <vt:lpstr>Kalam</vt:lpstr>
      <vt:lpstr>Merriweather</vt:lpstr>
      <vt:lpstr>Adobe Gothic Std B</vt:lpstr>
      <vt:lpstr>Woodville template</vt:lpstr>
      <vt:lpstr>1_Woodville template</vt:lpstr>
      <vt:lpstr>2_Woodville template</vt:lpstr>
      <vt:lpstr>3_Woodville template</vt:lpstr>
      <vt:lpstr>4_Woodville template</vt:lpstr>
      <vt:lpstr>5_Woodville template</vt:lpstr>
      <vt:lpstr>6_Woodville template</vt:lpstr>
      <vt:lpstr>Ecotourism for teenagers  in Asia:  Learning through wildlife survey, zoo and aquarium visits and nature conservation experience</vt:lpstr>
      <vt:lpstr>PowerPoint Presentation</vt:lpstr>
      <vt:lpstr>What is Ecotourism?</vt:lpstr>
      <vt:lpstr>Resent trend of overseas study tours in Hong Kong</vt:lpstr>
      <vt:lpstr>Turning overseas study tours to ecotours. Adding nature conservation experience to participants!</vt:lpstr>
      <vt:lpstr>Learning process</vt:lpstr>
      <vt:lpstr>Six key elements of overseas ecotour programme design</vt:lpstr>
      <vt:lpstr>1. Visit to Zoo / Aquarium/ Wildlife re-habitation centre / sanctuary</vt:lpstr>
      <vt:lpstr>4. Fieldtrip of the geographic landscapes </vt:lpstr>
      <vt:lpstr>Taiwan Ecotours</vt:lpstr>
      <vt:lpstr>1. Visit to National Museum of Marine Biology &amp; Aquarium</vt:lpstr>
      <vt:lpstr>2. Night search at Sheding Park to have BioBlitz at Kenting National Park area</vt:lpstr>
      <vt:lpstr>3. Fieldtrip to shoreline with uplifting coral reef and specially weathered landscapes</vt:lpstr>
      <vt:lpstr>4. Visiting famous fish market of the area </vt:lpstr>
      <vt:lpstr>Visit to Guantian Jacana Ecological Park, Sicao Mangrove Protection Area, traditional tile paved salt fields and fossil digging experience</vt:lpstr>
      <vt:lpstr>Sabah  Ecotours</vt:lpstr>
      <vt:lpstr>1. Visit to Sepilok Orangutan Rehabilitation Centre and Bornean Sun Bear Conservation Centre </vt:lpstr>
      <vt:lpstr>2. Exploration at Rainforest Discovery Centre located in Kabili-Sepilok Forest Reserve and have BioBlitz on birds through smartphone application</vt:lpstr>
      <vt:lpstr>3. Exploration at “Little Amazon” in Asia, the Kinabatangan River</vt:lpstr>
      <vt:lpstr>4. Visit turtle island to learn the conservation work on endangered sea turtles</vt:lpstr>
      <vt:lpstr> FUTURE DIRECTION Promoting nature conservation locally with joint force.  Zoos, aquariums, nature conservation organizations, ecotourism industries can extend their influencing power!</vt:lpstr>
      <vt:lpstr>PowerPoint Presentation</vt:lpstr>
      <vt:lpstr>Q &amp; A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Carol Liu</dc:creator>
  <cp:lastModifiedBy>Carol Liu</cp:lastModifiedBy>
  <cp:revision>46</cp:revision>
  <dcterms:modified xsi:type="dcterms:W3CDTF">2019-11-27T05:05:18Z</dcterms:modified>
</cp:coreProperties>
</file>